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799" r:id="rId5"/>
    <p:sldId id="736" r:id="rId6"/>
    <p:sldId id="737" r:id="rId7"/>
    <p:sldId id="738" r:id="rId8"/>
    <p:sldId id="739" r:id="rId9"/>
    <p:sldId id="747" r:id="rId10"/>
    <p:sldId id="804" r:id="rId11"/>
    <p:sldId id="782" r:id="rId12"/>
    <p:sldId id="783" r:id="rId13"/>
    <p:sldId id="496" r:id="rId14"/>
    <p:sldId id="784" r:id="rId15"/>
    <p:sldId id="818" r:id="rId16"/>
    <p:sldId id="785" r:id="rId17"/>
    <p:sldId id="820" r:id="rId18"/>
    <p:sldId id="821" r:id="rId19"/>
    <p:sldId id="810" r:id="rId20"/>
    <p:sldId id="788" r:id="rId21"/>
    <p:sldId id="823" r:id="rId22"/>
    <p:sldId id="824" r:id="rId23"/>
    <p:sldId id="789" r:id="rId24"/>
    <p:sldId id="817" r:id="rId25"/>
    <p:sldId id="826" r:id="rId26"/>
    <p:sldId id="827" r:id="rId27"/>
    <p:sldId id="828" r:id="rId28"/>
    <p:sldId id="829" r:id="rId29"/>
    <p:sldId id="830" r:id="rId30"/>
    <p:sldId id="831" r:id="rId31"/>
    <p:sldId id="832" r:id="rId32"/>
    <p:sldId id="833" r:id="rId33"/>
    <p:sldId id="834" r:id="rId34"/>
    <p:sldId id="835" r:id="rId35"/>
    <p:sldId id="816" r:id="rId36"/>
    <p:sldId id="792" r:id="rId37"/>
    <p:sldId id="837" r:id="rId38"/>
    <p:sldId id="808" r:id="rId39"/>
    <p:sldId id="762" r:id="rId40"/>
    <p:sldId id="794" r:id="rId41"/>
    <p:sldId id="795" r:id="rId42"/>
    <p:sldId id="796" r:id="rId43"/>
    <p:sldId id="815" r:id="rId44"/>
    <p:sldId id="798" r:id="rId45"/>
    <p:sldId id="842" r:id="rId46"/>
    <p:sldId id="773" r:id="rId4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62F"/>
    <a:srgbClr val="03202F"/>
    <a:srgbClr val="244062"/>
    <a:srgbClr val="A7A9AC"/>
    <a:srgbClr val="DDD9C3"/>
    <a:srgbClr val="FFF8E5"/>
    <a:srgbClr val="B2CDE0"/>
    <a:srgbClr val="A2C3DA"/>
    <a:srgbClr val="E0BABF"/>
    <a:srgbClr val="E1F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61" autoAdjust="0"/>
    <p:restoredTop sz="96197" autoAdjust="0"/>
  </p:normalViewPr>
  <p:slideViewPr>
    <p:cSldViewPr snapToGrid="0">
      <p:cViewPr varScale="1">
        <p:scale>
          <a:sx n="58" d="100"/>
          <a:sy n="58" d="100"/>
        </p:scale>
        <p:origin x="900" y="114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87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E7EF4-98C7-4ADE-B388-91C81ADCAB21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3D23D-0601-4ABB-9B3A-A4C87ABD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374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346102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5691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396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990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13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1731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2192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638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 #1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DB91B-72E0-0842-8532-1F0F489EF2D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71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07A1D-4717-45AD-9308-7A0EDAA9878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73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766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501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28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25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43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927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itle slide 01">
    <p:bg>
      <p:bgPr>
        <a:solidFill>
          <a:srgbClr val="001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93DBA-6D29-E245-9BA0-BF096EE7C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33109" y="3633973"/>
            <a:ext cx="12558319" cy="15093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 spc="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EE00850-BFB0-FA44-BF16-9BA25A8C00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3109" y="4687050"/>
            <a:ext cx="12558319" cy="15093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000" b="0" i="0" spc="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DIVIDER SLIDE TITLE</a:t>
            </a:r>
          </a:p>
        </p:txBody>
      </p:sp>
      <p:pic>
        <p:nvPicPr>
          <p:cNvPr id="8" name="资源 1.png" descr="资源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8016" y="1426464"/>
            <a:ext cx="1261870" cy="1261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616" y="7050024"/>
            <a:ext cx="23710392" cy="631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2768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sewood Histo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24384000" cy="1371600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10800000">
            <a:off x="0" y="9851922"/>
            <a:ext cx="24384000" cy="3864073"/>
          </a:xfrm>
          <a:prstGeom prst="rect">
            <a:avLst/>
          </a:prstGeom>
          <a:gradFill>
            <a:gsLst>
              <a:gs pos="0">
                <a:schemeClr val="tx1">
                  <a:alpha val="84000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2400" tIns="76200" rIns="152400" bIns="76200" rtlCol="0" anchor="ctr"/>
          <a:lstStyle/>
          <a:p>
            <a:pPr algn="ctr"/>
            <a:endParaRPr lang="en-US" sz="4800" dirty="0">
              <a:latin typeface="Century Gothic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11398862"/>
            <a:ext cx="24384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600" b="0" i="0" kern="0" spc="266" dirty="0">
                <a:solidFill>
                  <a:schemeClr val="bg1"/>
                </a:solidFill>
                <a:effectLst/>
                <a:latin typeface="华康宋体W5(P)" panose="02020500000000000000" pitchFamily="18" charset="-122"/>
                <a:ea typeface="华康宋体W5(P)" panose="02020500000000000000" pitchFamily="18" charset="-122"/>
                <a:cs typeface="Times New Roman" charset="0"/>
              </a:rPr>
              <a:t>启迪灵感的独特酒店，住宅式府邸设计完美融合当地历史文化和地理特色</a:t>
            </a:r>
            <a:endParaRPr lang="en-US" sz="3600" b="0" kern="0" spc="266" dirty="0">
              <a:solidFill>
                <a:schemeClr val="bg1"/>
              </a:solidFill>
              <a:latin typeface="华康宋体W5(P)" panose="02020500000000000000" pitchFamily="18" charset="-122"/>
              <a:ea typeface="华康宋体W5(P)" panose="02020500000000000000" pitchFamily="18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64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mericas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133" y="-4213"/>
            <a:ext cx="23329905" cy="13744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32135" y="275282"/>
            <a:ext cx="22297770" cy="1378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i="1" kern="0" spc="266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3</a:t>
            </a:r>
            <a:r>
              <a:rPr lang="en-US" altLang="zh-CN" sz="3200" i="1" kern="0" spc="266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1</a:t>
            </a:r>
            <a:r>
              <a:rPr lang="en-US" sz="3200" i="1" kern="0" spc="266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lang="zh-CN" altLang="en-US" sz="3200" i="1" kern="0" spc="266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家全球酒店及度假村</a:t>
            </a:r>
            <a:endParaRPr lang="en-US" sz="3200" i="1" kern="0" spc="266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4266" kern="0" spc="534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美洲</a:t>
            </a:r>
            <a:endParaRPr lang="en-US" sz="4266" kern="0" spc="534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1032134" y="1442957"/>
            <a:ext cx="7570000" cy="40395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4792" indent="-304792" algn="l">
              <a:lnSpc>
                <a:spcPts val="3466"/>
              </a:lnSpc>
              <a:tabLst/>
            </a:pPr>
            <a:r>
              <a:rPr lang="zh-CN" altLang="en-US" sz="2666" kern="0" spc="266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美国 </a:t>
            </a:r>
            <a:r>
              <a:rPr lang="en-US" sz="2666" kern="0" spc="266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</a:t>
            </a:r>
            <a:r>
              <a:rPr lang="zh-CN" altLang="en-US" sz="2666" kern="0" spc="266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加拿大</a:t>
            </a:r>
            <a:endParaRPr lang="en-US" altLang="zh-CN" sz="2666" kern="0" spc="266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ts val="3466"/>
              </a:lnSpc>
              <a:buFont typeface="+mj-lt"/>
              <a:buAutoNum type="arabicPlain"/>
              <a:tabLst/>
            </a:pPr>
            <a:r>
              <a:rPr lang="zh-CN" altLang="en-US" sz="21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纽约瑰丽酒店</a:t>
            </a:r>
            <a:endParaRPr lang="en-US" altLang="zh-CN" sz="2134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ts val="3466"/>
              </a:lnSpc>
              <a:buFont typeface="+mj-lt"/>
              <a:buAutoNum type="arabicPlain"/>
              <a:tabLst/>
            </a:pPr>
            <a:r>
              <a:rPr lang="zh-CN" altLang="en-US" sz="21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达拉斯瑰丽酒店</a:t>
            </a:r>
            <a:r>
              <a:rPr lang="en-US" altLang="zh-CN" sz="2400" baseline="30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®</a:t>
            </a:r>
            <a:r>
              <a:rPr lang="en-US" sz="2134" baseline="30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</a:t>
            </a:r>
          </a:p>
          <a:p>
            <a:pPr marL="457200" indent="-457200" algn="l">
              <a:lnSpc>
                <a:spcPts val="3466"/>
              </a:lnSpc>
              <a:buFont typeface="+mj-lt"/>
              <a:buAutoNum type="arabicPlain"/>
              <a:tabLst/>
            </a:pPr>
            <a:r>
              <a:rPr lang="zh-CN" altLang="en-US" sz="21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圣达菲瑰丽酒店</a:t>
            </a:r>
            <a:r>
              <a:rPr lang="en-US" altLang="zh-CN" sz="2400" baseline="30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® </a:t>
            </a:r>
          </a:p>
          <a:p>
            <a:pPr marL="457200" indent="-457200" algn="l">
              <a:lnSpc>
                <a:spcPts val="3466"/>
              </a:lnSpc>
              <a:buFont typeface="+mj-lt"/>
              <a:buAutoNum type="arabicPlain"/>
              <a:tabLst/>
            </a:pPr>
            <a:r>
              <a:rPr lang="zh-CN" altLang="en-US" sz="21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门洛帕克瑰丽酒店</a:t>
            </a:r>
            <a:r>
              <a:rPr lang="en-US" altLang="zh-CN" sz="2400" baseline="30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® </a:t>
            </a:r>
            <a:endParaRPr lang="en-US" altLang="zh-CN" sz="2134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ts val="3466"/>
              </a:lnSpc>
              <a:buFont typeface="+mj-lt"/>
              <a:buAutoNum type="arabicPlain"/>
              <a:tabLst/>
            </a:pPr>
            <a:r>
              <a:rPr lang="zh-CN" altLang="en-US" sz="21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华盛顿瑰丽酒店</a:t>
            </a:r>
            <a:endParaRPr lang="en-US" altLang="zh-CN" sz="2134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ts val="3466"/>
              </a:lnSpc>
              <a:buFont typeface="+mj-lt"/>
              <a:buAutoNum type="arabicPlain"/>
              <a:tabLst/>
            </a:pPr>
            <a:r>
              <a:rPr lang="zh-CN" altLang="en-US" sz="21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蒙特西托瑰丽酒店</a:t>
            </a:r>
            <a:endParaRPr lang="en-US" altLang="zh-CN" sz="2134" baseline="300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ts val="3466"/>
              </a:lnSpc>
              <a:buFont typeface="+mj-lt"/>
              <a:buAutoNum type="arabicPlain"/>
              <a:tabLst/>
            </a:pPr>
            <a:r>
              <a:rPr lang="zh-CN" altLang="en-US" sz="21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温哥华瑰丽酒</a:t>
            </a:r>
            <a:r>
              <a:rPr lang="zh-CN" altLang="en-US" sz="2134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店</a:t>
            </a:r>
            <a:endParaRPr lang="en-US" altLang="zh-CN" sz="2134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457200" marR="0" indent="-457200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lain"/>
              <a:tabLst/>
              <a:defRPr/>
            </a:pPr>
            <a:r>
              <a:rPr lang="zh-CN" altLang="en-US" sz="2134" i="0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科纳镇瑰丽度假酒店 </a:t>
            </a:r>
            <a:endParaRPr lang="en-US" altLang="zh-CN" sz="2134" i="0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32134" y="5304231"/>
            <a:ext cx="7570000" cy="30904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4792" indent="-304792" algn="l">
              <a:lnSpc>
                <a:spcPts val="3466"/>
              </a:lnSpc>
              <a:tabLst/>
            </a:pPr>
            <a:endParaRPr lang="en-US" altLang="zh-CN" sz="2666" kern="0" spc="266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indent="-304792" algn="l">
              <a:lnSpc>
                <a:spcPts val="3466"/>
              </a:lnSpc>
              <a:tabLst/>
            </a:pPr>
            <a:r>
              <a:rPr lang="zh-CN" altLang="en-US" sz="2666" kern="0" spc="266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加</a:t>
            </a:r>
            <a:r>
              <a:rPr lang="zh-CN" altLang="en-US" sz="2666" kern="0" spc="266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勒比 </a:t>
            </a:r>
            <a:r>
              <a:rPr lang="en-US" altLang="zh-CN" sz="2666" kern="0" spc="266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</a:t>
            </a:r>
            <a:r>
              <a:rPr lang="zh-CN" altLang="en-US" sz="2666" kern="0" spc="266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大西洋 </a:t>
            </a:r>
            <a:r>
              <a:rPr lang="en-US" altLang="zh-CN" sz="2666" kern="0" spc="266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</a:t>
            </a:r>
            <a:r>
              <a:rPr lang="zh-CN" altLang="en-US" sz="2666" kern="0" spc="266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南</a:t>
            </a:r>
            <a:r>
              <a:rPr lang="zh-CN" altLang="en-US" sz="2666" kern="0" spc="266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美洲</a:t>
            </a:r>
            <a:endParaRPr lang="en-US" altLang="zh-CN" sz="2666" kern="0" spc="266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0" marR="0" indent="0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altLang="zh-CN" sz="2134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9     </a:t>
            </a:r>
            <a:r>
              <a:rPr lang="zh-CN" altLang="en-US" sz="2134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百</a:t>
            </a:r>
            <a:r>
              <a:rPr lang="zh-CN" altLang="en-US" sz="21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慕大瑰丽酒店</a:t>
            </a:r>
            <a:endParaRPr lang="en-US" altLang="zh-CN" sz="2134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0" marR="0" indent="0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10   </a:t>
            </a: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巴</a:t>
            </a:r>
            <a:r>
              <a:rPr kumimoji="0" lang="zh-CN" altLang="en-US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哈玛瑰丽酒店</a:t>
            </a:r>
            <a:endParaRPr kumimoji="0" lang="en-US" altLang="zh-CN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0" marR="0" indent="0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altLang="zh-CN" sz="2134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11   </a:t>
            </a:r>
            <a:r>
              <a:rPr lang="zh-CN" altLang="en-US" sz="2134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英</a:t>
            </a:r>
            <a:r>
              <a:rPr lang="zh-CN" altLang="en-US" sz="21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属维京群岛瑰丽酒店</a:t>
            </a:r>
            <a:r>
              <a:rPr lang="en-US" altLang="zh-CN" sz="2400" baseline="30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® </a:t>
            </a:r>
          </a:p>
          <a:p>
            <a:pPr marL="0" marR="0" indent="0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12   </a:t>
            </a: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圣</a:t>
            </a:r>
            <a:r>
              <a:rPr kumimoji="0" lang="zh-CN" altLang="en-US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巴特瑰丽酒店</a:t>
            </a:r>
            <a:endParaRPr kumimoji="0" lang="en-US" altLang="zh-CN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0" marR="0" indent="0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13   </a:t>
            </a: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圣</a:t>
            </a:r>
            <a:r>
              <a:rPr kumimoji="0" lang="zh-CN" altLang="en-US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保罗瑰丽酒店 </a:t>
            </a:r>
            <a:endParaRPr kumimoji="0" lang="en-US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032134" y="8240164"/>
            <a:ext cx="7570000" cy="2204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4792" indent="-304792" algn="l">
              <a:lnSpc>
                <a:spcPts val="3466"/>
              </a:lnSpc>
              <a:tabLst/>
            </a:pPr>
            <a:endParaRPr lang="en-US" altLang="zh-CN" sz="2666" kern="0" spc="266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indent="-304792" algn="l">
              <a:lnSpc>
                <a:spcPts val="3466"/>
              </a:lnSpc>
              <a:tabLst/>
            </a:pPr>
            <a:r>
              <a:rPr lang="zh-CN" altLang="en-US" sz="2666" kern="0" spc="266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墨</a:t>
            </a:r>
            <a:r>
              <a:rPr lang="zh-CN" altLang="en-US" sz="2666" kern="0" spc="266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西哥</a:t>
            </a:r>
            <a:endParaRPr lang="en-US" altLang="zh-CN" sz="2666" kern="0" spc="266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0" marR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14   </a:t>
            </a: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洛</a:t>
            </a:r>
            <a:r>
              <a:rPr kumimoji="0" lang="zh-CN" altLang="en-US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斯卡波斯瑰丽度假酒店</a:t>
            </a:r>
            <a:endParaRPr kumimoji="0" lang="en-US" altLang="zh-CN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15   </a:t>
            </a: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瑞</a:t>
            </a:r>
            <a:r>
              <a:rPr kumimoji="0" lang="zh-CN" altLang="en-US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维拉瑰丽酒店</a:t>
            </a:r>
            <a:endParaRPr kumimoji="0" lang="en-US" altLang="zh-CN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16   </a:t>
            </a: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圣</a:t>
            </a:r>
            <a:r>
              <a:rPr kumimoji="0" lang="zh-CN" altLang="en-US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米格尔德阿连德瑰丽酒店</a:t>
            </a:r>
            <a:r>
              <a:rPr lang="en-US" altLang="zh-CN" sz="2400" baseline="30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® </a:t>
            </a:r>
            <a:endParaRPr kumimoji="0" lang="en-US" altLang="zh-CN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32132" y="10759417"/>
            <a:ext cx="9875354" cy="2244204"/>
          </a:xfrm>
          <a:prstGeom prst="rect">
            <a:avLst/>
          </a:prstGeom>
          <a:noFill/>
        </p:spPr>
        <p:txBody>
          <a:bodyPr wrap="square" lIns="0" tIns="0" rIns="0" bIns="0" numCol="2" rtlCol="0">
            <a:spAutoFit/>
          </a:bodyPr>
          <a:lstStyle/>
          <a:p>
            <a:pPr marL="304792" indent="-304792" algn="l">
              <a:lnSpc>
                <a:spcPts val="3466"/>
              </a:lnSpc>
              <a:tabLst/>
            </a:pPr>
            <a:r>
              <a:rPr lang="zh-CN" altLang="en-US" sz="2666" kern="0" spc="266" baseline="0" dirty="0">
                <a:solidFill>
                  <a:schemeClr val="accent3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即将开业</a:t>
            </a:r>
            <a:endParaRPr lang="en-US" altLang="zh-CN" sz="2134" i="1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609584" marR="0" lvl="0" indent="-609584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曼</a:t>
            </a:r>
            <a:r>
              <a:rPr lang="zh-CN" altLang="en-US" sz="2134" i="1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达里拿瑰丽酒店 </a:t>
            </a:r>
            <a:r>
              <a:rPr lang="en-US" altLang="zh-CN" sz="2134" i="1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		2024 </a:t>
            </a:r>
          </a:p>
          <a:p>
            <a:pPr marL="609584" marR="0" lvl="0" indent="-609584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34" b="0" i="1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墨西哥城</a:t>
            </a:r>
            <a:r>
              <a:rPr lang="zh-CN" altLang="en-US" sz="2134" i="1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瑰丽酒店                </a:t>
            </a:r>
            <a:r>
              <a:rPr lang="en-US" altLang="zh-CN" sz="2134" i="1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2024</a:t>
            </a:r>
            <a:endParaRPr kumimoji="0" lang="en-US" altLang="zh-CN" sz="2134" b="0" i="1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609584" marR="0" lvl="0" indent="-609584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旧金山瑰丽酒店                    </a:t>
            </a: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2026</a:t>
            </a:r>
          </a:p>
          <a:p>
            <a:pPr marL="609584" marR="0" lvl="0" indent="-609584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   </a:t>
            </a:r>
            <a:endParaRPr lang="en-US" altLang="zh-CN" sz="2134" i="1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609584" marR="0" lvl="0" indent="-609584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134" i="1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609584" marR="0" lvl="0" indent="-609584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瑰丽迈阿密海滩罗利酒店（即将开幕）</a:t>
            </a:r>
            <a:endParaRPr lang="en-US" altLang="zh-CN" sz="2134" i="1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609584" marR="0" lvl="0" indent="-609584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休斯顿瑰丽酒店               （即将开幕）</a:t>
            </a:r>
            <a:endParaRPr lang="en-US" altLang="zh-CN" sz="2134" i="1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609584" marR="0" lvl="0" indent="-609584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134" i="1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2" name="Oval 31"/>
          <p:cNvSpPr/>
          <p:nvPr userDrawn="1"/>
        </p:nvSpPr>
        <p:spPr>
          <a:xfrm>
            <a:off x="16600123" y="4579033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5" name="Oval 34"/>
          <p:cNvSpPr/>
          <p:nvPr userDrawn="1"/>
        </p:nvSpPr>
        <p:spPr>
          <a:xfrm>
            <a:off x="16243943" y="4829966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6" name="Oval 35"/>
          <p:cNvSpPr/>
          <p:nvPr userDrawn="1"/>
        </p:nvSpPr>
        <p:spPr>
          <a:xfrm>
            <a:off x="11867021" y="3508398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12160006" y="5000654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9" name="Oval 38"/>
          <p:cNvSpPr/>
          <p:nvPr userDrawn="1"/>
        </p:nvSpPr>
        <p:spPr>
          <a:xfrm>
            <a:off x="14811504" y="5377314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40" name="Oval 39"/>
          <p:cNvSpPr/>
          <p:nvPr userDrawn="1"/>
        </p:nvSpPr>
        <p:spPr>
          <a:xfrm>
            <a:off x="13844159" y="5133543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43" name="Oval 42"/>
          <p:cNvSpPr/>
          <p:nvPr userDrawn="1"/>
        </p:nvSpPr>
        <p:spPr>
          <a:xfrm>
            <a:off x="15313912" y="6682960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lvl="0"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14073338" y="6732294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lvl="0"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13149816" y="6454064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lvl="0"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47" name="Oval 46"/>
          <p:cNvSpPr/>
          <p:nvPr userDrawn="1"/>
        </p:nvSpPr>
        <p:spPr>
          <a:xfrm>
            <a:off x="9062576" y="6930886"/>
            <a:ext cx="292608" cy="29260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lvl="0"/>
            <a:endParaRPr lang="en-US" sz="1334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49" name="Oval 48"/>
          <p:cNvSpPr/>
          <p:nvPr userDrawn="1"/>
        </p:nvSpPr>
        <p:spPr>
          <a:xfrm>
            <a:off x="13585443" y="6662196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/>
          <a:lstStyle/>
          <a:p>
            <a:pPr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0CC7C4A-99C3-4949-A5F9-6EED190D66CA}"/>
              </a:ext>
            </a:extLst>
          </p:cNvPr>
          <p:cNvSpPr/>
          <p:nvPr userDrawn="1"/>
        </p:nvSpPr>
        <p:spPr>
          <a:xfrm>
            <a:off x="15161590" y="5661064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/>
          <a:lstStyle/>
          <a:p>
            <a:pPr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17237238" y="6853648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lvl="0"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12666529" y="5359095"/>
            <a:ext cx="292608" cy="29260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lvl="0"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11945209" y="4799224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14313328" y="7092501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8" name="Oval 37"/>
          <p:cNvSpPr/>
          <p:nvPr userDrawn="1"/>
        </p:nvSpPr>
        <p:spPr>
          <a:xfrm>
            <a:off x="16087375" y="6272948"/>
            <a:ext cx="341376" cy="34137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/>
            <a:endParaRPr lang="en-US" sz="1334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42" name="Oval 41"/>
          <p:cNvSpPr/>
          <p:nvPr userDrawn="1"/>
        </p:nvSpPr>
        <p:spPr>
          <a:xfrm>
            <a:off x="17702208" y="7013901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lvl="0"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51" name="Oval 50"/>
          <p:cNvSpPr/>
          <p:nvPr userDrawn="1"/>
        </p:nvSpPr>
        <p:spPr>
          <a:xfrm>
            <a:off x="19146158" y="10953468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lvl="0"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53" name="Oval 52"/>
          <p:cNvSpPr/>
          <p:nvPr userDrawn="1"/>
        </p:nvSpPr>
        <p:spPr>
          <a:xfrm>
            <a:off x="17262638" y="5377441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54" name="Oval 53"/>
          <p:cNvSpPr/>
          <p:nvPr userDrawn="1"/>
        </p:nvSpPr>
        <p:spPr>
          <a:xfrm>
            <a:off x="16383798" y="6390918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76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urope_ME_Asia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18" y="0"/>
            <a:ext cx="24249282" cy="13716000"/>
          </a:xfrm>
          <a:prstGeom prst="rect">
            <a:avLst/>
          </a:prstGeom>
        </p:spPr>
      </p:pic>
      <p:sp>
        <p:nvSpPr>
          <p:cNvPr id="50" name="TextBox 49"/>
          <p:cNvSpPr txBox="1"/>
          <p:nvPr userDrawn="1"/>
        </p:nvSpPr>
        <p:spPr>
          <a:xfrm>
            <a:off x="1120175" y="9673400"/>
            <a:ext cx="17709560" cy="4937249"/>
          </a:xfrm>
          <a:prstGeom prst="rect">
            <a:avLst/>
          </a:prstGeom>
          <a:noFill/>
        </p:spPr>
        <p:txBody>
          <a:bodyPr wrap="square" lIns="0" tIns="0" rIns="0" bIns="0" numCol="3" rtlCol="0" anchor="t">
            <a:spAutoFit/>
          </a:bodyPr>
          <a:lstStyle/>
          <a:p>
            <a:pPr marL="304792" indent="-304792" algn="l">
              <a:lnSpc>
                <a:spcPts val="3466"/>
              </a:lnSpc>
              <a:tabLst/>
            </a:pPr>
            <a:r>
              <a:rPr lang="zh-CN" altLang="en-US" sz="2666" kern="0" spc="266" baseline="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即将开业</a:t>
            </a:r>
            <a:endParaRPr lang="en-US" altLang="zh-CN" sz="2666" kern="0" spc="266" baseline="0" dirty="0" smtClean="0">
              <a:solidFill>
                <a:schemeClr val="accent3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多哈瑰丽酒店 </a:t>
            </a:r>
            <a:r>
              <a:rPr lang="en-US" altLang="zh-CN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	</a:t>
            </a:r>
            <a:r>
              <a:rPr lang="zh-CN" altLang="en-US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  </a:t>
            </a:r>
            <a:r>
              <a:rPr lang="en-US" altLang="zh-CN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2023</a:t>
            </a: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慕尼黑瑰丽酒店 </a:t>
            </a:r>
            <a:r>
              <a:rPr lang="en-US" altLang="zh-CN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	</a:t>
            </a:r>
            <a:r>
              <a:rPr lang="zh-CN" altLang="en-US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  </a:t>
            </a:r>
            <a:r>
              <a:rPr lang="en-CA" altLang="zh-CN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2023</a:t>
            </a: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阿姆斯特丹瑰丽酒店   </a:t>
            </a:r>
            <a:r>
              <a:rPr lang="en-US" altLang="zh-CN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2024</a:t>
            </a:r>
          </a:p>
          <a:p>
            <a:pPr marL="304792" marR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罗马瑰丽酒店               </a:t>
            </a:r>
            <a:r>
              <a:rPr lang="en-US" altLang="zh-CN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2024</a:t>
            </a:r>
          </a:p>
          <a:p>
            <a:pPr marL="304792" marR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CA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冲绳</a:t>
            </a:r>
            <a:r>
              <a:rPr kumimoji="0" lang="zh-CN" altLang="en-US" sz="2134" b="0" i="1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宫古岛瑰丽酒店   </a:t>
            </a:r>
            <a:r>
              <a:rPr kumimoji="0" lang="en-US" altLang="zh-CN" sz="2134" b="0" i="1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2024</a:t>
            </a:r>
          </a:p>
          <a:p>
            <a:pPr marL="304792" marR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34" b="0" i="1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福斯尔堡瑰丽酒店       </a:t>
            </a:r>
            <a:r>
              <a:rPr kumimoji="0" lang="en-US" altLang="zh-CN" sz="2134" b="0" i="1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2024</a:t>
            </a:r>
            <a:endParaRPr lang="en-US" altLang="zh-CN" sz="2134" b="0" i="1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marR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伦敦梅费尔瑰丽酒店   </a:t>
            </a:r>
            <a:r>
              <a:rPr lang="en-US" altLang="zh-CN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2025</a:t>
            </a:r>
          </a:p>
          <a:p>
            <a:pPr marL="304792" marR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瑰丽鲍尔酒店               </a:t>
            </a:r>
            <a:r>
              <a:rPr lang="en-US" altLang="zh-CN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2025</a:t>
            </a:r>
          </a:p>
          <a:p>
            <a:pPr marL="304792" marR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134" b="0" i="1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marR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134" b="0" i="1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marR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134" b="0" i="1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marR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米兰瑰丽酒店               </a:t>
            </a:r>
            <a:r>
              <a:rPr lang="en-US" altLang="zh-CN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2025</a:t>
            </a:r>
          </a:p>
          <a:p>
            <a:pPr marL="304792" marR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利雅得瑰丽酒店           </a:t>
            </a:r>
            <a:r>
              <a:rPr lang="en-US" altLang="zh-CN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2025</a:t>
            </a: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34" b="0" i="1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深圳瑰丽酒店 </a:t>
            </a:r>
            <a:r>
              <a:rPr kumimoji="0" lang="en-US" altLang="zh-CN" sz="2134" b="0" i="1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	  </a:t>
            </a: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2025</a:t>
            </a:r>
          </a:p>
          <a:p>
            <a:pPr marL="304792" marR="0" lvl="3" indent="-304792" algn="just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西安瑰丽酒店              </a:t>
            </a: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2026</a:t>
            </a:r>
          </a:p>
          <a:p>
            <a:pPr marL="304792" marR="0" lvl="3" indent="-304792" algn="just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成都世豪瑰丽酒店     </a:t>
            </a: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lang="en-CA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</a:t>
            </a: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6</a:t>
            </a: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杭州瑰丽酒店              </a:t>
            </a: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2026</a:t>
            </a: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首尔瑰丽酒店              </a:t>
            </a: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2027</a:t>
            </a: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兰法鲁瑰丽酒店          </a:t>
            </a: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2027</a:t>
            </a:r>
            <a:endParaRPr kumimoji="0" lang="en-US" altLang="zh-CN" sz="2134" b="0" i="1" u="none" strike="noStrike" cap="none" spc="0" normalizeH="0" baseline="0" dirty="0" smtClean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134" b="0" i="1" u="none" strike="noStrike" cap="none" spc="0" normalizeH="0" baseline="0" dirty="0" smtClean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134" b="0" i="1" u="none" strike="noStrike" cap="none" spc="0" normalizeH="0" baseline="0" dirty="0" smtClean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134" b="0" i="1" u="none" strike="noStrike" cap="none" spc="0" normalizeH="0" baseline="0" dirty="0" smtClean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34" b="0" i="1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上海瑰丽酒店 </a:t>
            </a:r>
            <a:r>
              <a:rPr kumimoji="0" lang="en-US" altLang="zh-CN" sz="2134" b="0" i="1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          </a:t>
            </a:r>
            <a:r>
              <a:rPr kumimoji="0" lang="zh-CN" altLang="en-US" sz="2134" b="0" i="1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   </a:t>
            </a: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2028</a:t>
            </a: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34" b="0" i="1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重庆瑰丽酒店 </a:t>
            </a:r>
            <a:r>
              <a:rPr kumimoji="0" lang="en-US" altLang="zh-CN" sz="2134" b="0" i="1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          </a:t>
            </a:r>
            <a:r>
              <a:rPr kumimoji="0" lang="zh-CN" altLang="en-US" sz="2134" b="0" i="1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   </a:t>
            </a: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2030</a:t>
            </a: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宁波瑰丽酒店           （即将开幕）</a:t>
            </a:r>
            <a:endParaRPr lang="en-US" altLang="zh-CN" sz="2134" i="1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红海瑰丽酒店</a:t>
            </a: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	          </a:t>
            </a:r>
            <a:r>
              <a:rPr lang="zh-CN" altLang="en-US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（即将开幕）</a:t>
            </a:r>
            <a:endParaRPr lang="en-US" altLang="zh-CN" sz="2134" i="1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34" i="1" baseline="0" dirty="0" err="1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Amaala</a:t>
            </a:r>
            <a:r>
              <a:rPr lang="zh-CN" altLang="en-US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瑰丽酒店      （即将开幕）</a:t>
            </a:r>
            <a:endParaRPr lang="en-US" altLang="zh-CN" sz="2134" i="1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会安瑰丽酒店          （即将开幕）</a:t>
            </a:r>
            <a:endParaRPr lang="en-US" altLang="zh-CN" sz="2134" i="1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marR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134" b="0" i="1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134" i="1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1108611" y="1212200"/>
            <a:ext cx="7570000" cy="3141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4792" indent="-304792" algn="l">
              <a:lnSpc>
                <a:spcPts val="3466"/>
              </a:lnSpc>
              <a:tabLst/>
            </a:pPr>
            <a:r>
              <a:rPr lang="zh-CN" altLang="en-US" sz="2400" b="0" kern="0" spc="266" dirty="0">
                <a:solidFill>
                  <a:srgbClr val="03202F"/>
                </a:solidFill>
                <a:latin typeface="+mj-lt"/>
                <a:ea typeface="Times" charset="0"/>
                <a:cs typeface="Times" charset="0"/>
              </a:rPr>
              <a:t>欧洲</a:t>
            </a:r>
            <a:endParaRPr lang="zh-CN" altLang="en-US" sz="2000" baseline="0" dirty="0">
              <a:solidFill>
                <a:srgbClr val="03202F"/>
              </a:solidFill>
            </a:endParaRPr>
          </a:p>
          <a:p>
            <a:pPr marL="457200" marR="0" lvl="0" indent="-45720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lain"/>
              <a:tabLst/>
            </a:pP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伦敦瑰丽酒店             </a:t>
            </a:r>
            <a:endParaRPr kumimoji="0" lang="en-US" altLang="zh-CN" sz="2134" b="0" i="0" u="none" strike="noStrike" cap="none" spc="0" normalizeH="0" baseline="0" dirty="0" smtClean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457200" marR="0" lvl="0" indent="-45720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lain"/>
              <a:tabLst/>
            </a:pP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托</a:t>
            </a:r>
            <a:r>
              <a:rPr kumimoji="0" lang="zh-CN" altLang="en-US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斯卡尼瑰丽酒店</a:t>
            </a:r>
            <a:endParaRPr kumimoji="0" lang="en-US" altLang="zh-CN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457200" marR="0" lvl="0" indent="-45720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lain"/>
              <a:tabLst/>
            </a:pPr>
            <a:r>
              <a:rPr kumimoji="0" lang="zh-CN" altLang="en-US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巴黎瑰丽酒店</a:t>
            </a:r>
            <a:endParaRPr kumimoji="0" lang="en-US" altLang="zh-CN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457200" marR="0" lvl="0" indent="-45720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lain"/>
              <a:tabLst/>
            </a:pPr>
            <a:r>
              <a:rPr kumimoji="0" lang="zh-CN" altLang="en-US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麦格纳瑰丽酒</a:t>
            </a: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店 </a:t>
            </a:r>
            <a:endParaRPr kumimoji="0" lang="en-US" altLang="zh-CN" sz="2134" b="0" i="0" u="none" strike="noStrike" cap="none" spc="0" normalizeH="0" baseline="0" dirty="0" smtClean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457200" marR="0" lvl="0" indent="-457200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lain"/>
              <a:tabLst/>
              <a:defRPr/>
            </a:pP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维也纳瑰丽酒店</a:t>
            </a:r>
            <a:endParaRPr lang="en-US" altLang="zh-CN" sz="2134" b="0" i="1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457200" marR="0" lvl="0" indent="-45720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lain"/>
              <a:tabLst/>
            </a:pPr>
            <a:endParaRPr kumimoji="0" lang="en-US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98020" y="4022555"/>
            <a:ext cx="7570000" cy="1346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04792" indent="-304792" algn="l">
              <a:lnSpc>
                <a:spcPts val="3466"/>
              </a:lnSpc>
              <a:defRPr sz="2666" kern="0" spc="266">
                <a:latin typeface="+mj-lt"/>
                <a:ea typeface="Times" charset="0"/>
                <a:cs typeface="Times" charset="0"/>
              </a:defRPr>
            </a:lvl1pPr>
          </a:lstStyle>
          <a:p>
            <a:pPr lvl="0"/>
            <a:r>
              <a:rPr kumimoji="0" lang="zh-CN" altLang="en-US" sz="2400" b="0" i="0" u="none" strike="noStrike" kern="0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中东</a:t>
            </a:r>
            <a:endParaRPr kumimoji="0" lang="en-US" sz="2400" b="0" i="0" u="none" strike="noStrike" kern="0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lvl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6     </a:t>
            </a: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吉</a:t>
            </a:r>
            <a:r>
              <a:rPr kumimoji="0" lang="zh-CN" altLang="en-US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达瑰丽酒店</a:t>
            </a:r>
            <a:endParaRPr kumimoji="0" lang="en-US" altLang="zh-CN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0" marR="0" lvl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7     </a:t>
            </a: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阿</a:t>
            </a:r>
            <a:r>
              <a:rPr kumimoji="0" lang="zh-CN" altLang="en-US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布扎比瑰丽酒店</a:t>
            </a:r>
            <a:endParaRPr kumimoji="0" lang="en-US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20175" y="5492531"/>
            <a:ext cx="7570000" cy="40395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4792" marR="0" indent="-304792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kumimoji="0" lang="zh-CN" altLang="en-US" sz="2400" b="0" i="0" u="none" strike="noStrike" kern="0" cap="none" spc="266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+mj-lt"/>
                <a:ea typeface="Times" charset="0"/>
                <a:cs typeface="Times" charset="0"/>
                <a:sym typeface="Helvetica Light"/>
              </a:rPr>
              <a:t>亚洲</a:t>
            </a:r>
            <a:endParaRPr kumimoji="0" lang="en-US" sz="2400" b="0" i="0" u="none" strike="noStrike" kern="0" cap="none" spc="266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+mj-lt"/>
              <a:ea typeface="Times" charset="0"/>
              <a:cs typeface="Times" charset="0"/>
              <a:sym typeface="Helvetica Light"/>
            </a:endParaRPr>
          </a:p>
          <a:p>
            <a:pPr marL="0" marR="0" lvl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8     </a:t>
            </a: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金</a:t>
            </a:r>
            <a:r>
              <a:rPr kumimoji="0" lang="zh-CN" altLang="en-US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边瑰丽酒店</a:t>
            </a:r>
            <a:endParaRPr kumimoji="0" lang="en-US" altLang="zh-CN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0" marR="0" lvl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9     </a:t>
            </a: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北</a:t>
            </a:r>
            <a:r>
              <a:rPr kumimoji="0" lang="zh-CN" altLang="en-US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京瑰丽酒店</a:t>
            </a:r>
            <a:endParaRPr kumimoji="0" lang="en-US" altLang="zh-CN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0" marR="0" lvl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10   </a:t>
            </a: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三</a:t>
            </a:r>
            <a:r>
              <a:rPr kumimoji="0" lang="zh-CN" altLang="en-US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亚保利瑰丽酒店</a:t>
            </a:r>
            <a:endParaRPr kumimoji="0" lang="en-US" altLang="zh-CN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457200" marR="0" lvl="0" indent="-45720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lain" startAt="11"/>
              <a:tabLst/>
            </a:pP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香</a:t>
            </a:r>
            <a:r>
              <a:rPr kumimoji="0" lang="zh-CN" altLang="en-US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港瑰丽酒</a:t>
            </a: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店</a:t>
            </a:r>
            <a:endParaRPr kumimoji="0" lang="en-US" altLang="zh-CN" sz="2134" b="0" i="0" u="none" strike="noStrike" cap="none" spc="0" normalizeH="0" baseline="0" dirty="0" smtClean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457200" marR="0" lvl="0" indent="-45720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lain" startAt="11"/>
              <a:tabLst/>
            </a:pP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广</a:t>
            </a:r>
            <a:r>
              <a:rPr kumimoji="0" lang="zh-CN" altLang="en-US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州瑰丽酒店</a:t>
            </a:r>
            <a:endParaRPr kumimoji="0" lang="en-US" altLang="zh-CN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0" marR="0" lvl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13   </a:t>
            </a: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琅</a:t>
            </a:r>
            <a:r>
              <a:rPr kumimoji="0" lang="zh-CN" altLang="en-US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勃拉邦瑰丽酒店</a:t>
            </a:r>
            <a:endParaRPr kumimoji="0" lang="en-US" altLang="zh-CN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0" marR="0" lvl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14   </a:t>
            </a: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曼</a:t>
            </a:r>
            <a:r>
              <a:rPr kumimoji="0" lang="zh-CN" altLang="en-US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谷瑰丽酒店</a:t>
            </a:r>
            <a:endParaRPr kumimoji="0" lang="en-US" altLang="zh-CN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0" marR="0" lvl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15   </a:t>
            </a:r>
            <a:r>
              <a:rPr kumimoji="0" lang="zh-CN" alt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普</a:t>
            </a:r>
            <a:r>
              <a:rPr kumimoji="0" lang="zh-CN" altLang="en-US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吉瑰丽酒店</a:t>
            </a:r>
            <a:endParaRPr kumimoji="0" lang="en-US" altLang="zh-CN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032135" y="128307"/>
            <a:ext cx="22297770" cy="1378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i="1" kern="0" spc="266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3</a:t>
            </a:r>
            <a:r>
              <a:rPr lang="en-US" altLang="zh-CN" sz="3200" i="1" kern="0" spc="266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1</a:t>
            </a:r>
            <a:r>
              <a:rPr lang="en-US" sz="3200" i="1" kern="0" spc="266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lang="zh-CN" altLang="en-US" sz="3200" i="1" kern="0" spc="266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家全球酒店及度假村</a:t>
            </a:r>
            <a:endParaRPr lang="en-US" altLang="zh-CN" sz="3200" i="1" kern="0" spc="266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4266" kern="0" spc="534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欧洲</a:t>
            </a:r>
            <a:r>
              <a:rPr lang="en-US" sz="4266" kern="0" spc="534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/ </a:t>
            </a:r>
            <a:r>
              <a:rPr lang="zh-CN" altLang="en-US" sz="4266" kern="0" spc="534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中东</a:t>
            </a:r>
            <a:r>
              <a:rPr lang="en-US" sz="4266" kern="0" spc="5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/ </a:t>
            </a:r>
            <a:r>
              <a:rPr lang="zh-CN" altLang="en-US" sz="4266" kern="0" spc="5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亚洲</a:t>
            </a:r>
            <a:endParaRPr lang="en-US" sz="4266" kern="0" spc="534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6" name="Oval 75"/>
          <p:cNvSpPr/>
          <p:nvPr userDrawn="1"/>
        </p:nvSpPr>
        <p:spPr>
          <a:xfrm>
            <a:off x="9553954" y="4440326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3840" bIns="243840" rtlCol="0" anchor="ctr"/>
          <a:lstStyle/>
          <a:p>
            <a:pPr algn="ctr"/>
            <a:endParaRPr lang="en-US" sz="1334" dirty="0"/>
          </a:p>
        </p:txBody>
      </p:sp>
      <p:sp>
        <p:nvSpPr>
          <p:cNvPr id="79" name="Oval 78"/>
          <p:cNvSpPr/>
          <p:nvPr userDrawn="1"/>
        </p:nvSpPr>
        <p:spPr>
          <a:xfrm>
            <a:off x="13075514" y="7382809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3840" bIns="243840" rtlCol="0" anchor="ctr"/>
          <a:lstStyle/>
          <a:p>
            <a:pPr algn="ctr"/>
            <a:endParaRPr lang="en-US" sz="1334" dirty="0"/>
          </a:p>
        </p:txBody>
      </p:sp>
      <p:sp>
        <p:nvSpPr>
          <p:cNvPr id="80" name="Oval 79"/>
          <p:cNvSpPr/>
          <p:nvPr userDrawn="1"/>
        </p:nvSpPr>
        <p:spPr>
          <a:xfrm>
            <a:off x="19971240" y="5348882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243840" bIns="243840" rtlCol="0" anchor="ctr"/>
          <a:lstStyle/>
          <a:p>
            <a:pPr algn="ctr"/>
            <a:endParaRPr lang="en-US" sz="1334" dirty="0"/>
          </a:p>
        </p:txBody>
      </p:sp>
      <p:sp>
        <p:nvSpPr>
          <p:cNvPr id="82" name="Oval 81"/>
          <p:cNvSpPr/>
          <p:nvPr userDrawn="1"/>
        </p:nvSpPr>
        <p:spPr>
          <a:xfrm>
            <a:off x="19937147" y="7236505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84" name="Oval 83"/>
          <p:cNvSpPr/>
          <p:nvPr userDrawn="1"/>
        </p:nvSpPr>
        <p:spPr>
          <a:xfrm>
            <a:off x="20586700" y="6310370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86" name="Oval 85"/>
          <p:cNvSpPr/>
          <p:nvPr userDrawn="1"/>
        </p:nvSpPr>
        <p:spPr>
          <a:xfrm>
            <a:off x="9035931" y="4126400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BE52B66-B4D7-4A3E-89BF-610463788C81}"/>
              </a:ext>
            </a:extLst>
          </p:cNvPr>
          <p:cNvSpPr/>
          <p:nvPr userDrawn="1"/>
        </p:nvSpPr>
        <p:spPr>
          <a:xfrm>
            <a:off x="19555783" y="7629084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243840" bIns="243840" rtlCol="0" anchor="ctr"/>
          <a:lstStyle/>
          <a:p>
            <a:pPr algn="ctr"/>
            <a:endParaRPr lang="en-US" sz="1334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7C9F352-A8DD-43DC-B0EA-B4268583FE61}"/>
              </a:ext>
            </a:extLst>
          </p:cNvPr>
          <p:cNvSpPr/>
          <p:nvPr userDrawn="1"/>
        </p:nvSpPr>
        <p:spPr>
          <a:xfrm>
            <a:off x="9782489" y="4016510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9F13C657-99C8-41D6-AD92-602EF73DE296}"/>
              </a:ext>
            </a:extLst>
          </p:cNvPr>
          <p:cNvSpPr/>
          <p:nvPr userDrawn="1"/>
        </p:nvSpPr>
        <p:spPr>
          <a:xfrm>
            <a:off x="20621527" y="6622028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1C6603E6-4DC8-4759-AC75-9C786C76491E}"/>
              </a:ext>
            </a:extLst>
          </p:cNvPr>
          <p:cNvSpPr/>
          <p:nvPr userDrawn="1"/>
        </p:nvSpPr>
        <p:spPr>
          <a:xfrm>
            <a:off x="20947072" y="6964444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38" name="Oval 37"/>
          <p:cNvSpPr/>
          <p:nvPr userDrawn="1"/>
        </p:nvSpPr>
        <p:spPr>
          <a:xfrm>
            <a:off x="10443037" y="4653329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39" name="Oval 38"/>
          <p:cNvSpPr/>
          <p:nvPr userDrawn="1"/>
        </p:nvSpPr>
        <p:spPr>
          <a:xfrm>
            <a:off x="10471304" y="4988252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40" name="Oval 39"/>
          <p:cNvSpPr/>
          <p:nvPr userDrawn="1"/>
        </p:nvSpPr>
        <p:spPr>
          <a:xfrm>
            <a:off x="14085724" y="6979208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41" name="Oval 40"/>
          <p:cNvSpPr/>
          <p:nvPr userDrawn="1"/>
        </p:nvSpPr>
        <p:spPr>
          <a:xfrm>
            <a:off x="14334110" y="7027399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243840" bIns="243840" rtlCol="0" anchor="ctr"/>
          <a:lstStyle/>
          <a:p>
            <a:pPr algn="ctr"/>
            <a:endParaRPr lang="en-US" sz="1334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BE52B66-B4D7-4A3E-89BF-610463788C81}"/>
              </a:ext>
            </a:extLst>
          </p:cNvPr>
          <p:cNvSpPr/>
          <p:nvPr userDrawn="1"/>
        </p:nvSpPr>
        <p:spPr>
          <a:xfrm>
            <a:off x="20141928" y="7290703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243840" bIns="243840" rtlCol="0" anchor="ctr"/>
          <a:lstStyle/>
          <a:p>
            <a:pPr algn="ctr"/>
            <a:endParaRPr lang="en-US" sz="1334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BE52B66-B4D7-4A3E-89BF-610463788C81}"/>
              </a:ext>
            </a:extLst>
          </p:cNvPr>
          <p:cNvSpPr/>
          <p:nvPr userDrawn="1"/>
        </p:nvSpPr>
        <p:spPr>
          <a:xfrm>
            <a:off x="19192147" y="8281382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243840" bIns="243840" rtlCol="0" anchor="ctr"/>
          <a:lstStyle/>
          <a:p>
            <a:pPr algn="ctr"/>
            <a:endParaRPr lang="en-US" sz="1334" dirty="0"/>
          </a:p>
        </p:txBody>
      </p:sp>
      <p:sp>
        <p:nvSpPr>
          <p:cNvPr id="49" name="Oval 48"/>
          <p:cNvSpPr/>
          <p:nvPr userDrawn="1"/>
        </p:nvSpPr>
        <p:spPr>
          <a:xfrm>
            <a:off x="18829733" y="8152658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243840" bIns="243840" rtlCol="0" anchor="ctr"/>
          <a:lstStyle/>
          <a:p>
            <a:pPr lvl="0"/>
            <a:endParaRPr lang="en-US" sz="1334" dirty="0"/>
          </a:p>
        </p:txBody>
      </p:sp>
      <p:sp>
        <p:nvSpPr>
          <p:cNvPr id="51" name="Oval 50"/>
          <p:cNvSpPr/>
          <p:nvPr userDrawn="1"/>
        </p:nvSpPr>
        <p:spPr>
          <a:xfrm>
            <a:off x="18488357" y="8664914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243840" bIns="243840" rtlCol="0" anchor="ctr"/>
          <a:lstStyle/>
          <a:p>
            <a:pPr lvl="0"/>
            <a:endParaRPr lang="en-US" sz="1334" dirty="0"/>
          </a:p>
        </p:txBody>
      </p:sp>
      <p:sp>
        <p:nvSpPr>
          <p:cNvPr id="52" name="Oval 51"/>
          <p:cNvSpPr/>
          <p:nvPr userDrawn="1"/>
        </p:nvSpPr>
        <p:spPr>
          <a:xfrm>
            <a:off x="18921335" y="7496539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243840" bIns="243840" rtlCol="0" anchor="ctr"/>
          <a:lstStyle/>
          <a:p>
            <a:pPr lvl="0"/>
            <a:endParaRPr lang="en-US" sz="1334" dirty="0"/>
          </a:p>
        </p:txBody>
      </p:sp>
      <p:sp>
        <p:nvSpPr>
          <p:cNvPr id="53" name="Oval 52"/>
          <p:cNvSpPr/>
          <p:nvPr userDrawn="1"/>
        </p:nvSpPr>
        <p:spPr>
          <a:xfrm>
            <a:off x="19710572" y="7086364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243840" bIns="243840" rtlCol="0" anchor="ctr"/>
          <a:lstStyle/>
          <a:p>
            <a:pPr lvl="0"/>
            <a:endParaRPr lang="en-US" sz="1334" dirty="0"/>
          </a:p>
        </p:txBody>
      </p:sp>
      <p:sp>
        <p:nvSpPr>
          <p:cNvPr id="36" name="Oval 35"/>
          <p:cNvSpPr/>
          <p:nvPr userDrawn="1"/>
        </p:nvSpPr>
        <p:spPr>
          <a:xfrm>
            <a:off x="8851736" y="5348882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lvl="0"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42" name="Oval 41"/>
          <p:cNvSpPr/>
          <p:nvPr userDrawn="1"/>
        </p:nvSpPr>
        <p:spPr>
          <a:xfrm>
            <a:off x="10556078" y="5348882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44" name="Oval 43"/>
          <p:cNvSpPr/>
          <p:nvPr userDrawn="1"/>
        </p:nvSpPr>
        <p:spPr>
          <a:xfrm>
            <a:off x="12745701" y="6831083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46" name="Oval 45"/>
          <p:cNvSpPr/>
          <p:nvPr userDrawn="1"/>
        </p:nvSpPr>
        <p:spPr>
          <a:xfrm>
            <a:off x="13613211" y="6998095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55" name="Oval 54"/>
          <p:cNvSpPr/>
          <p:nvPr userDrawn="1"/>
        </p:nvSpPr>
        <p:spPr>
          <a:xfrm>
            <a:off x="19272314" y="6017762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56" name="Oval 55"/>
          <p:cNvSpPr/>
          <p:nvPr userDrawn="1"/>
        </p:nvSpPr>
        <p:spPr>
          <a:xfrm>
            <a:off x="18753766" y="6419088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57" name="Oval 56"/>
          <p:cNvSpPr/>
          <p:nvPr userDrawn="1"/>
        </p:nvSpPr>
        <p:spPr>
          <a:xfrm>
            <a:off x="19055895" y="6622028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F13C657-99C8-41D6-AD92-602EF73DE296}"/>
              </a:ext>
            </a:extLst>
          </p:cNvPr>
          <p:cNvSpPr/>
          <p:nvPr userDrawn="1"/>
        </p:nvSpPr>
        <p:spPr>
          <a:xfrm>
            <a:off x="19533523" y="7941499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F13C657-99C8-41D6-AD92-602EF73DE296}"/>
              </a:ext>
            </a:extLst>
          </p:cNvPr>
          <p:cNvSpPr/>
          <p:nvPr userDrawn="1"/>
        </p:nvSpPr>
        <p:spPr>
          <a:xfrm>
            <a:off x="20294092" y="6565392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63" name="Oval 62"/>
          <p:cNvSpPr/>
          <p:nvPr userDrawn="1"/>
        </p:nvSpPr>
        <p:spPr>
          <a:xfrm>
            <a:off x="10409774" y="5158870"/>
            <a:ext cx="260690" cy="2606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lvl="0"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5" name="Oval 64"/>
          <p:cNvSpPr/>
          <p:nvPr userDrawn="1"/>
        </p:nvSpPr>
        <p:spPr>
          <a:xfrm>
            <a:off x="9164479" y="4088645"/>
            <a:ext cx="260690" cy="2606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lvl="0"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47" name="Oval 46"/>
          <p:cNvSpPr/>
          <p:nvPr userDrawn="1"/>
        </p:nvSpPr>
        <p:spPr>
          <a:xfrm>
            <a:off x="10756544" y="4573902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3840" bIns="243840" rtlCol="0" anchor="ctr"/>
          <a:lstStyle/>
          <a:p>
            <a:pPr algn="ctr"/>
            <a:endParaRPr lang="en-US" sz="1334" dirty="0"/>
          </a:p>
        </p:txBody>
      </p:sp>
      <p:sp>
        <p:nvSpPr>
          <p:cNvPr id="58" name="Oval 57"/>
          <p:cNvSpPr/>
          <p:nvPr userDrawn="1"/>
        </p:nvSpPr>
        <p:spPr>
          <a:xfrm>
            <a:off x="10118522" y="4629827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61" name="Oval 60"/>
          <p:cNvSpPr/>
          <p:nvPr userDrawn="1"/>
        </p:nvSpPr>
        <p:spPr>
          <a:xfrm>
            <a:off x="10150429" y="4970251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64" name="Oval 63"/>
          <p:cNvSpPr/>
          <p:nvPr userDrawn="1"/>
        </p:nvSpPr>
        <p:spPr>
          <a:xfrm>
            <a:off x="12857052" y="7091047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66" name="Oval 65"/>
          <p:cNvSpPr/>
          <p:nvPr userDrawn="1"/>
        </p:nvSpPr>
        <p:spPr>
          <a:xfrm>
            <a:off x="16060435" y="8791109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13C657-99C8-41D6-AD92-602EF73DE296}"/>
              </a:ext>
            </a:extLst>
          </p:cNvPr>
          <p:cNvSpPr/>
          <p:nvPr userDrawn="1"/>
        </p:nvSpPr>
        <p:spPr>
          <a:xfrm>
            <a:off x="21280695" y="5725154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/>
          </a:p>
        </p:txBody>
      </p:sp>
    </p:spTree>
    <p:extLst>
      <p:ext uri="{BB962C8B-B14F-4D97-AF65-F5344CB8AC3E}">
        <p14:creationId xmlns:p14="http://schemas.microsoft.com/office/powerpoint/2010/main" val="3634448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">
    <p:bg>
      <p:bgPr>
        <a:solidFill>
          <a:srgbClr val="001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5BBB47-02DE-8F48-85E9-4B7522CC76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66D910-9BD9-EB45-8F29-C7F7CFC95039}"/>
              </a:ext>
            </a:extLst>
          </p:cNvPr>
          <p:cNvSpPr txBox="1"/>
          <p:nvPr userDrawn="1"/>
        </p:nvSpPr>
        <p:spPr>
          <a:xfrm>
            <a:off x="3841750" y="9062830"/>
            <a:ext cx="16687800" cy="1102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6500" b="0" i="0" u="none" strike="noStrike" cap="none" spc="6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华康宋体W5(P)" panose="02020500000000000000" pitchFamily="18" charset="-122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谢 谢</a:t>
            </a:r>
            <a:endParaRPr kumimoji="0" lang="en-US" sz="6500" b="0" i="0" u="none" strike="noStrike" cap="none" spc="60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华康宋体W5(P)" panose="02020500000000000000" pitchFamily="18" charset="-122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0B9BE2E-B31E-5642-B8B6-A670B22102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51458" y="4201552"/>
            <a:ext cx="2268384" cy="2269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SEAL HERE</a:t>
            </a:r>
          </a:p>
        </p:txBody>
      </p:sp>
    </p:spTree>
    <p:extLst>
      <p:ext uri="{BB962C8B-B14F-4D97-AF65-F5344CB8AC3E}">
        <p14:creationId xmlns:p14="http://schemas.microsoft.com/office/powerpoint/2010/main" val="53318051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Text - Urb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971939-D112-E641-8EFF-264C4D7A156E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162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EE35295-2182-974A-A844-797A0CD37B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350" y="110843"/>
            <a:ext cx="24190911" cy="1355297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475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Title slide 01">
    <p:bg>
      <p:bgPr>
        <a:solidFill>
          <a:srgbClr val="001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93DBA-6D29-E245-9BA0-BF096EE7C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9000" y="4038124"/>
            <a:ext cx="19646535" cy="10530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0" i="0" spc="600">
                <a:solidFill>
                  <a:srgbClr val="B58C3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EE00850-BFB0-FA44-BF16-9BA25A8C00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89000" y="2816112"/>
            <a:ext cx="19646536" cy="1128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500" b="0" i="0" spc="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DIVIDER SLIDE 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8ADD86-66DF-B349-8A6D-A4CAF93DD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600" y="7047571"/>
            <a:ext cx="23712714" cy="6312983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46A0EE8-7298-634D-9B1B-FA76D624BE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5600" y="7046913"/>
            <a:ext cx="23712488" cy="63134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6499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ft Text - Urb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28D12-EC90-E34C-A2BE-161C6798FB6A}"/>
              </a:ext>
            </a:extLst>
          </p:cNvPr>
          <p:cNvSpPr/>
          <p:nvPr userDrawn="1"/>
        </p:nvSpPr>
        <p:spPr>
          <a:xfrm>
            <a:off x="10574215" y="0"/>
            <a:ext cx="13809785" cy="1374533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C5AAB4-9AF5-4845-A746-7A3EFBE1C5F7}"/>
              </a:ext>
            </a:extLst>
          </p:cNvPr>
          <p:cNvSpPr/>
          <p:nvPr userDrawn="1"/>
        </p:nvSpPr>
        <p:spPr>
          <a:xfrm>
            <a:off x="-31563" y="29330"/>
            <a:ext cx="6398926" cy="13745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dist="25400" sx="1000" sy="1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971939-D112-E641-8EFF-264C4D7A156E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162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E35295-2182-974A-A844-797A0CD37B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84465" y="434975"/>
            <a:ext cx="14396310" cy="12915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F86CC0F-BB83-214F-B96D-EC5377AE0F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7172" y="3038865"/>
            <a:ext cx="7668475" cy="1349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0" i="0" spc="600">
                <a:solidFill>
                  <a:srgbClr val="0016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4BEB2B6-83D4-894C-AA88-B5A3766F93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4791" y="5403485"/>
            <a:ext cx="7590855" cy="5329646"/>
          </a:xfrm>
          <a:prstGeom prst="rect">
            <a:avLst/>
          </a:prstGeom>
        </p:spPr>
        <p:txBody>
          <a:bodyPr/>
          <a:lstStyle>
            <a:lvl1pPr marL="0" marR="0" indent="0" algn="just" defTabSz="825500" rtl="0" eaLnBrk="1" fontAlgn="auto" latinLnBrk="0" hangingPunct="1">
              <a:lnSpc>
                <a:spcPct val="125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HK" sz="3000" b="0" i="0" spc="300" baseline="0" smtClean="0">
                <a:solidFill>
                  <a:srgbClr val="0016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5003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ft Text - Urb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28D12-EC90-E34C-A2BE-161C6798FB6A}"/>
              </a:ext>
            </a:extLst>
          </p:cNvPr>
          <p:cNvSpPr/>
          <p:nvPr userDrawn="1"/>
        </p:nvSpPr>
        <p:spPr>
          <a:xfrm>
            <a:off x="10574215" y="0"/>
            <a:ext cx="13809785" cy="1374533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C5AAB4-9AF5-4845-A746-7A3EFBE1C5F7}"/>
              </a:ext>
            </a:extLst>
          </p:cNvPr>
          <p:cNvSpPr/>
          <p:nvPr userDrawn="1"/>
        </p:nvSpPr>
        <p:spPr>
          <a:xfrm>
            <a:off x="-31563" y="29330"/>
            <a:ext cx="6398926" cy="13745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dist="25400" sx="1000" sy="1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971939-D112-E641-8EFF-264C4D7A156E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162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E35295-2182-974A-A844-797A0CD37B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84465" y="434975"/>
            <a:ext cx="14396310" cy="12915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F86CC0F-BB83-214F-B96D-EC5377AE0F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7172" y="3038865"/>
            <a:ext cx="7668475" cy="1349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0" i="0" spc="600">
                <a:solidFill>
                  <a:srgbClr val="0016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4BEB2B6-83D4-894C-AA88-B5A3766F93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4791" y="5403485"/>
            <a:ext cx="7590855" cy="5329646"/>
          </a:xfrm>
          <a:prstGeom prst="rect">
            <a:avLst/>
          </a:prstGeom>
        </p:spPr>
        <p:txBody>
          <a:bodyPr/>
          <a:lstStyle>
            <a:lvl1pPr marL="0" marR="0" indent="0" algn="just" defTabSz="825500" rtl="0" eaLnBrk="1" fontAlgn="auto" latinLnBrk="0" hangingPunct="1">
              <a:lnSpc>
                <a:spcPct val="125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HK" sz="3000" b="0" i="0" spc="300" baseline="0" smtClean="0">
                <a:solidFill>
                  <a:srgbClr val="0016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04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Text - Urb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28D12-EC90-E34C-A2BE-161C6798FB6A}"/>
              </a:ext>
            </a:extLst>
          </p:cNvPr>
          <p:cNvSpPr/>
          <p:nvPr userDrawn="1"/>
        </p:nvSpPr>
        <p:spPr>
          <a:xfrm>
            <a:off x="-131943" y="29330"/>
            <a:ext cx="13809785" cy="1374533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971939-D112-E641-8EFF-264C4D7A156E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003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6CBBFDD-CA26-7A45-A648-09869C5E99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6591" y="434975"/>
            <a:ext cx="14396310" cy="12915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E38DEE-EEB0-8745-A966-7D515A441A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87199" y="3038865"/>
            <a:ext cx="7668475" cy="1349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0" i="0" spc="600">
                <a:solidFill>
                  <a:srgbClr val="0016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3C25E2-D051-8544-A29C-F12DA12139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64818" y="5403485"/>
            <a:ext cx="7590855" cy="5329646"/>
          </a:xfrm>
          <a:prstGeom prst="rect">
            <a:avLst/>
          </a:prstGeom>
        </p:spPr>
        <p:txBody>
          <a:bodyPr/>
          <a:lstStyle>
            <a:lvl1pPr marL="0" marR="0" indent="0" algn="just" defTabSz="825500" rtl="0" eaLnBrk="1" fontAlgn="auto" latinLnBrk="0" hangingPunct="1">
              <a:lnSpc>
                <a:spcPct val="125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HK" sz="3000" b="0" i="0" spc="300" baseline="0" smtClean="0">
                <a:solidFill>
                  <a:srgbClr val="0016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95318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rban_Tex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971939-D112-E641-8EFF-264C4D7A156E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162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F86CC0F-BB83-214F-B96D-EC5377AE0F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8246" y="2222088"/>
            <a:ext cx="18114801" cy="1349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500" b="0" i="0" spc="1000" baseline="0">
                <a:solidFill>
                  <a:srgbClr val="0016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4127607-F856-6749-A69B-7C464343F2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28246" y="5904411"/>
            <a:ext cx="18114801" cy="5329646"/>
          </a:xfrm>
          <a:prstGeom prst="rect">
            <a:avLst/>
          </a:prstGeom>
        </p:spPr>
        <p:txBody>
          <a:bodyPr/>
          <a:lstStyle>
            <a:lvl1pPr marL="0" marR="0" indent="0" algn="just" defTabSz="825500" rtl="0" eaLnBrk="1" fontAlgn="auto" latinLnBrk="0" hangingPunct="1">
              <a:lnSpc>
                <a:spcPct val="125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HK" sz="3000" b="0" i="0" spc="300" baseline="0" smtClean="0">
                <a:solidFill>
                  <a:srgbClr val="0016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57E6BBF-375E-FF47-B18B-CCF15297E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28247" y="3631564"/>
            <a:ext cx="18114801" cy="1349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 spc="800" baseline="0">
                <a:solidFill>
                  <a:srgbClr val="A7A9A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SUBTITLES</a:t>
            </a:r>
          </a:p>
        </p:txBody>
      </p:sp>
    </p:spTree>
    <p:extLst>
      <p:ext uri="{BB962C8B-B14F-4D97-AF65-F5344CB8AC3E}">
        <p14:creationId xmlns:p14="http://schemas.microsoft.com/office/powerpoint/2010/main" val="270335664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Title slide 02">
    <p:bg>
      <p:bgPr>
        <a:solidFill>
          <a:srgbClr val="001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93DBA-6D29-E245-9BA0-BF096EE7C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8680" y="5348602"/>
            <a:ext cx="9258300" cy="15093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 spc="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EE00850-BFB0-FA44-BF16-9BA25A8C00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8680" y="6401679"/>
            <a:ext cx="9258300" cy="15093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000" b="0" i="0" spc="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DIVIDER SLIDE TITLE</a:t>
            </a:r>
          </a:p>
        </p:txBody>
      </p:sp>
      <p:pic>
        <p:nvPicPr>
          <p:cNvPr id="7" name="资源 1.png" descr="资源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608" y="3063240"/>
            <a:ext cx="1261870" cy="1261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55"/>
          <a:stretch/>
        </p:blipFill>
        <p:spPr>
          <a:xfrm>
            <a:off x="10645587" y="265950"/>
            <a:ext cx="13392550" cy="13050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osewood Cover">
    <p:bg>
      <p:bgPr>
        <a:solidFill>
          <a:srgbClr val="001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B3248-FEAD-C74B-823E-6F671405D4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60" y="402336"/>
            <a:ext cx="12488091" cy="1287475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F5A1EE8-3BD3-8044-AD03-333B51AFD0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83442" y="9431384"/>
            <a:ext cx="9699072" cy="10530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 spc="600">
                <a:solidFill>
                  <a:srgbClr val="B58C3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SUBTITLE IN SECONDARY COLOR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B732134-5646-7344-B1D6-20C9AE702B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3442" y="7591222"/>
            <a:ext cx="9699072" cy="1761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 spc="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TITLE PAGE</a:t>
            </a:r>
            <a:br>
              <a:rPr lang="en-US" dirty="0"/>
            </a:br>
            <a:r>
              <a:rPr lang="en-US" dirty="0"/>
              <a:t>SHIFT ENTER 2ND LINE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A6C1F5-5491-B140-A680-469511155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615370" y="3844636"/>
            <a:ext cx="5835215" cy="15580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INSERT HOTEL </a:t>
            </a:r>
            <a:br>
              <a:rPr lang="en-US" dirty="0"/>
            </a:br>
            <a:r>
              <a:rPr lang="en-US" dirty="0"/>
              <a:t>LOGOHERE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E2C50D8-6687-F549-AFF2-531B53F5B2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5760" y="376238"/>
            <a:ext cx="12489815" cy="12963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71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eft Text - Urb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971939-D112-E641-8EFF-264C4D7A156E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162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EE35295-2182-974A-A844-797A0CD37B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350" y="110843"/>
            <a:ext cx="24190911" cy="1355297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1782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der Title slide 01">
    <p:bg>
      <p:bgPr>
        <a:solidFill>
          <a:srgbClr val="001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93DBA-6D29-E245-9BA0-BF096EE7C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33109" y="3633973"/>
            <a:ext cx="12558319" cy="15093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 spc="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EE00850-BFB0-FA44-BF16-9BA25A8C00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3109" y="4687050"/>
            <a:ext cx="12558319" cy="15093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000" b="0" i="0" spc="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DIVIDER SLIDE TITLE</a:t>
            </a:r>
          </a:p>
        </p:txBody>
      </p:sp>
      <p:pic>
        <p:nvPicPr>
          <p:cNvPr id="8" name="资源 1.png" descr="资源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8016" y="1426464"/>
            <a:ext cx="1261870" cy="126187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EE35295-2182-974A-A844-797A0CD37B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8882" y="7040499"/>
            <a:ext cx="23733536" cy="63008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4311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 - Ho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28D12-EC90-E34C-A2BE-161C6798FB6A}"/>
              </a:ext>
            </a:extLst>
          </p:cNvPr>
          <p:cNvSpPr/>
          <p:nvPr userDrawn="1"/>
        </p:nvSpPr>
        <p:spPr>
          <a:xfrm>
            <a:off x="10574215" y="0"/>
            <a:ext cx="13809785" cy="1374533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C5AAB4-9AF5-4845-A746-7A3EFBE1C5F7}"/>
              </a:ext>
            </a:extLst>
          </p:cNvPr>
          <p:cNvSpPr/>
          <p:nvPr userDrawn="1"/>
        </p:nvSpPr>
        <p:spPr>
          <a:xfrm>
            <a:off x="-4028" y="0"/>
            <a:ext cx="6398926" cy="13745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dist="25400" sx="1000" sy="1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971939-D112-E641-8EFF-264C4D7A156E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162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E35295-2182-974A-A844-797A0CD37B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6560" y="434975"/>
            <a:ext cx="17214215" cy="12915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F86CC0F-BB83-214F-B96D-EC5377AE0F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9502" y="3038865"/>
            <a:ext cx="5727861" cy="1349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0" i="0" spc="600">
                <a:solidFill>
                  <a:srgbClr val="0016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4127607-F856-6749-A69B-7C464343F2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502" y="5164845"/>
            <a:ext cx="5727861" cy="4939275"/>
          </a:xfrm>
          <a:prstGeom prst="rect">
            <a:avLst/>
          </a:prstGeom>
        </p:spPr>
        <p:txBody>
          <a:bodyPr/>
          <a:lstStyle>
            <a:lvl1pPr marL="0" marR="0" indent="0" algn="just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HK" sz="2400" b="0" i="0" spc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60363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 - Ho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28D12-EC90-E34C-A2BE-161C6798FB6A}"/>
              </a:ext>
            </a:extLst>
          </p:cNvPr>
          <p:cNvSpPr/>
          <p:nvPr userDrawn="1"/>
        </p:nvSpPr>
        <p:spPr>
          <a:xfrm>
            <a:off x="-131943" y="29330"/>
            <a:ext cx="13809785" cy="1374533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971939-D112-E641-8EFF-264C4D7A156E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003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E35295-2182-974A-A844-797A0CD37B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3472" y="434975"/>
            <a:ext cx="17214215" cy="12915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F86CC0F-BB83-214F-B96D-EC5377AE0F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13102" y="3038865"/>
            <a:ext cx="5727861" cy="1349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0" i="0" spc="600">
                <a:solidFill>
                  <a:srgbClr val="0016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4127607-F856-6749-A69B-7C464343F2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13102" y="5164845"/>
            <a:ext cx="5727861" cy="4939275"/>
          </a:xfrm>
          <a:prstGeom prst="rect">
            <a:avLst/>
          </a:prstGeom>
        </p:spPr>
        <p:txBody>
          <a:bodyPr/>
          <a:lstStyle>
            <a:lvl1pPr marL="0" marR="0" indent="0" algn="just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HK" sz="2400" b="0" i="0" spc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19661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- Ho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28D12-EC90-E34C-A2BE-161C6798FB6A}"/>
              </a:ext>
            </a:extLst>
          </p:cNvPr>
          <p:cNvSpPr/>
          <p:nvPr userDrawn="1"/>
        </p:nvSpPr>
        <p:spPr>
          <a:xfrm>
            <a:off x="1" y="0"/>
            <a:ext cx="24379971" cy="630936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971939-D112-E641-8EFF-264C4D7A156E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003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E35295-2182-974A-A844-797A0CD37B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480" y="434975"/>
            <a:ext cx="23568660" cy="706310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0FA78D6-DF46-7247-9B77-30B629CC0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96" y="8408545"/>
            <a:ext cx="5727861" cy="1349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0" i="0" spc="600">
                <a:solidFill>
                  <a:srgbClr val="0016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1BF793E-C5DB-8F45-BC82-A833985F18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90055" y="8450331"/>
            <a:ext cx="5349183" cy="4031230"/>
          </a:xfrm>
          <a:prstGeom prst="rect">
            <a:avLst/>
          </a:prstGeom>
        </p:spPr>
        <p:txBody>
          <a:bodyPr/>
          <a:lstStyle>
            <a:lvl1pPr marL="0" marR="0" indent="0" algn="just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HK" sz="2400" b="0" i="0" spc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264431A-4C59-C444-BBF9-EDB7BAACA9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26569" y="8450331"/>
            <a:ext cx="5349183" cy="4031230"/>
          </a:xfrm>
          <a:prstGeom prst="rect">
            <a:avLst/>
          </a:prstGeom>
        </p:spPr>
        <p:txBody>
          <a:bodyPr/>
          <a:lstStyle>
            <a:lvl1pPr marL="0" marR="0" indent="0" algn="just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HK" sz="2400" b="0" i="0" spc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8A94755-120B-7249-8144-AAD98CD5F6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63083" y="8450331"/>
            <a:ext cx="5349183" cy="4031230"/>
          </a:xfrm>
          <a:prstGeom prst="rect">
            <a:avLst/>
          </a:prstGeom>
        </p:spPr>
        <p:txBody>
          <a:bodyPr/>
          <a:lstStyle>
            <a:lvl1pPr marL="0" marR="0" indent="0" algn="just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HK" sz="2400" b="0" i="0" spc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9201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BOARD 1 - HO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457200" y="2797690"/>
            <a:ext cx="14607540" cy="100888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F8984B-6686-5245-9AEC-56D2183BA7AA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162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Image">
            <a:extLst>
              <a:ext uri="{FF2B5EF4-FFF2-40B4-BE49-F238E27FC236}">
                <a16:creationId xmlns:a16="http://schemas.microsoft.com/office/drawing/2014/main" id="{BD541390-542D-5A46-A2D0-E2F405B939F3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15316200" y="7292340"/>
            <a:ext cx="8641079" cy="55942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2FE8E69-AD58-7040-8B86-EB0D346A4F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339" y="1115575"/>
            <a:ext cx="13972621" cy="1349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0" i="0" spc="600">
                <a:solidFill>
                  <a:srgbClr val="0016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EXAMPLE MOODBOARD SLIDE</a:t>
            </a:r>
          </a:p>
        </p:txBody>
      </p:sp>
      <p:sp>
        <p:nvSpPr>
          <p:cNvPr id="11" name="Image">
            <a:extLst>
              <a:ext uri="{FF2B5EF4-FFF2-40B4-BE49-F238E27FC236}">
                <a16:creationId xmlns:a16="http://schemas.microsoft.com/office/drawing/2014/main" id="{0E9A4537-A8B6-C141-9EB8-3CE5708336E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15316200" y="2766060"/>
            <a:ext cx="8641079" cy="42976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324083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BOARD 2 - HO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8550351" y="8176835"/>
            <a:ext cx="7404100" cy="47097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8550351" y="2825630"/>
            <a:ext cx="7366000" cy="50749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457200" y="2797690"/>
            <a:ext cx="7793431" cy="688594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F8984B-6686-5245-9AEC-56D2183BA7AA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003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Image">
            <a:extLst>
              <a:ext uri="{FF2B5EF4-FFF2-40B4-BE49-F238E27FC236}">
                <a16:creationId xmlns:a16="http://schemas.microsoft.com/office/drawing/2014/main" id="{BD541390-542D-5A46-A2D0-E2F405B939F3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16254170" y="5924430"/>
            <a:ext cx="7703109" cy="696214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" name="Image">
            <a:extLst>
              <a:ext uri="{FF2B5EF4-FFF2-40B4-BE49-F238E27FC236}">
                <a16:creationId xmlns:a16="http://schemas.microsoft.com/office/drawing/2014/main" id="{EE78C455-08E0-6447-8F43-5822FFF71AAC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16216070" y="2825630"/>
            <a:ext cx="7703109" cy="2766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9" name="Image">
            <a:extLst>
              <a:ext uri="{FF2B5EF4-FFF2-40B4-BE49-F238E27FC236}">
                <a16:creationId xmlns:a16="http://schemas.microsoft.com/office/drawing/2014/main" id="{0A28F4A7-FED1-9049-84A4-92650437FB4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457200" y="9935090"/>
            <a:ext cx="7793431" cy="29514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2FE8E69-AD58-7040-8B86-EB0D346A4F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339" y="1115575"/>
            <a:ext cx="13972621" cy="1349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0" i="0" spc="600">
                <a:solidFill>
                  <a:srgbClr val="0016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EXAMPLE MOODBOARD SLIDE</a:t>
            </a:r>
          </a:p>
        </p:txBody>
      </p:sp>
    </p:spTree>
    <p:extLst>
      <p:ext uri="{BB962C8B-B14F-4D97-AF65-F5344CB8AC3E}">
        <p14:creationId xmlns:p14="http://schemas.microsoft.com/office/powerpoint/2010/main" val="360644471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001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5BBB47-02DE-8F48-85E9-4B7522CC76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 dirty="0"/>
          </a:p>
        </p:txBody>
      </p:sp>
      <p:pic>
        <p:nvPicPr>
          <p:cNvPr id="6" name="资源 1.png" descr="资源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5631" y="5902791"/>
            <a:ext cx="1500037" cy="15000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6826966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Rosew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13716000"/>
          </a:xfrm>
          <a:prstGeom prst="rect">
            <a:avLst/>
          </a:prstGeom>
          <a:solidFill>
            <a:srgbClr val="03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115680" y="3163386"/>
            <a:ext cx="7959048" cy="57604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3200" b="0" i="0" kern="0" spc="266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通过</a:t>
            </a:r>
            <a:r>
              <a:rPr kumimoji="0" lang="zh-CN" altLang="en-US" sz="3200" b="0" i="0" u="none" strike="noStrike" kern="0" cap="none" spc="266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反映当地文化和目的地精神 </a:t>
            </a:r>
            <a:r>
              <a:rPr lang="en-US" altLang="zh-CN" sz="3200" b="0" i="0" kern="0" spc="266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– </a:t>
            </a:r>
            <a:r>
              <a:rPr lang="zh-CN" altLang="en-US" sz="3200" b="0" i="0" kern="0" spc="266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国家和文化的历史和遗产，环境和人民，瑰丽酒店无论是在世界上最著名的城市之一，还是在一个偏远的热带岛屿，</a:t>
            </a:r>
            <a:r>
              <a:rPr kumimoji="0" lang="zh-CN" altLang="en-US" sz="3200" b="0" i="0" u="none" strike="noStrike" kern="0" cap="none" spc="266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每一家酒店都以 “</a:t>
            </a:r>
            <a:r>
              <a:rPr kumimoji="0" lang="en" altLang="zh-CN" sz="3200" b="0" i="0" u="none" strike="noStrike" kern="0" cap="none" spc="266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A Sense of Place” </a:t>
            </a:r>
            <a:r>
              <a:rPr kumimoji="0" lang="zh-CN" altLang="en-US" sz="3200" b="0" i="0" u="none" strike="noStrike" kern="0" cap="none" spc="266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理念为灵感而打造</a:t>
            </a:r>
            <a:r>
              <a:rPr lang="zh-CN" altLang="en-US" sz="3200" b="0" i="0" kern="0" spc="266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。</a:t>
            </a:r>
            <a:endParaRPr lang="en-US" altLang="zh-CN" sz="3200" b="0" i="0" kern="0" spc="266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0" y="0"/>
            <a:ext cx="1219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63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5" r:id="rId2"/>
    <p:sldLayoutId id="2147483677" r:id="rId3"/>
    <p:sldLayoutId id="2147483668" r:id="rId4"/>
    <p:sldLayoutId id="2147483664" r:id="rId5"/>
    <p:sldLayoutId id="2147483672" r:id="rId6"/>
    <p:sldLayoutId id="2147483671" r:id="rId7"/>
    <p:sldLayoutId id="2147483679" r:id="rId8"/>
    <p:sldLayoutId id="2147483687" r:id="rId9"/>
    <p:sldLayoutId id="2147483688" r:id="rId10"/>
    <p:sldLayoutId id="2147483689" r:id="rId11"/>
    <p:sldLayoutId id="2147483690" r:id="rId12"/>
    <p:sldLayoutId id="2147483711" r:id="rId13"/>
    <p:sldLayoutId id="2147483714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16" r:id="rId21"/>
    <p:sldLayoutId id="2147483723" r:id="rId2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9706" y="5614144"/>
            <a:ext cx="7062470" cy="2487712"/>
          </a:xfrm>
        </p:spPr>
      </p:pic>
      <p:pic>
        <p:nvPicPr>
          <p:cNvPr id="5" name="图片 1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946" y="376237"/>
            <a:ext cx="12569020" cy="129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3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205690" y="681788"/>
            <a:ext cx="13972621" cy="1349375"/>
          </a:xfrm>
        </p:spPr>
        <p:txBody>
          <a:bodyPr/>
          <a:lstStyle/>
          <a:p>
            <a:r>
              <a:rPr lang="zh-CN" altLang="en-US" dirty="0">
                <a:solidFill>
                  <a:srgbClr val="03202F"/>
                </a:solidFill>
                <a:latin typeface="华康宋体W5(P)" panose="02020500000000000000" pitchFamily="18" charset="-122"/>
                <a:ea typeface="华康宋体W5(P)" panose="02020500000000000000" pitchFamily="18" charset="-122"/>
              </a:rPr>
              <a:t>身    临    其    地</a:t>
            </a:r>
            <a:endParaRPr lang="en-US" dirty="0">
              <a:solidFill>
                <a:srgbClr val="03202F"/>
              </a:solidFill>
              <a:latin typeface="华康宋体W5(P)" panose="02020500000000000000" pitchFamily="18" charset="-122"/>
              <a:ea typeface="华康宋体W5(P)" panose="02020500000000000000" pitchFamily="18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500" y="2007376"/>
            <a:ext cx="10131136" cy="110543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广州白云国际机场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45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分钟车程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39.9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公里</a:t>
            </a:r>
            <a:endParaRPr lang="en-US" sz="3000" spc="3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广州东站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18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分钟车程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4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公里</a:t>
            </a:r>
            <a:endParaRPr lang="en-US" sz="3000" spc="3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广州南站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32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分钟车程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21.5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公里</a:t>
            </a:r>
            <a:endParaRPr lang="en-US" sz="3000" spc="3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地铁 </a:t>
            </a:r>
            <a:r>
              <a:rPr lang="en-US" altLang="zh-CN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–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珠江新城站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8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分钟路程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500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米</a:t>
            </a:r>
            <a:endParaRPr lang="en-US" sz="3000" spc="3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APM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线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–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花城大道站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/ 6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分钟路程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370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米</a:t>
            </a:r>
            <a:endParaRPr lang="en-US" sz="3000" spc="3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 b="1">
                <a:solidFill>
                  <a:srgbClr val="000000"/>
                </a:solidFill>
              </a:defRPr>
            </a:pP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直线距离</a:t>
            </a:r>
            <a:endParaRPr lang="en-US" sz="3000" spc="3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广州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K11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艺术购物中心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1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分钟路程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100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米</a:t>
            </a:r>
            <a:endParaRPr lang="en-US" sz="3000" spc="3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广州图书馆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3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分钟路程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/ 200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米</a:t>
            </a:r>
            <a:endParaRPr lang="en-US" sz="3000" spc="3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广州大剧院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6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分钟路程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/ 500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米</a:t>
            </a:r>
            <a:endParaRPr lang="en-US" sz="3000" spc="3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广东省博物馆 </a:t>
            </a:r>
            <a:r>
              <a:rPr lang="en-US" altLang="zh-CN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8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分钟路程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700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米</a:t>
            </a:r>
            <a:endParaRPr lang="en-US" sz="3000" spc="3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海心沙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/ 7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分钟车程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/ 1.9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公里</a:t>
            </a:r>
            <a:endParaRPr lang="en-US" sz="3000" spc="3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广州塔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9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分钟车程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3.7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公里</a:t>
            </a:r>
            <a:endParaRPr lang="en-US" sz="3000" spc="3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广东美术馆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14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分钟车程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4.8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公里</a:t>
            </a:r>
            <a:endParaRPr lang="en-US" sz="3000" spc="3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白云山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</a:t>
            </a:r>
            <a:r>
              <a:rPr lang="en-US" altLang="zh-CN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3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4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分钟车程 </a:t>
            </a:r>
            <a:r>
              <a:rPr 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13.8 </a:t>
            </a:r>
            <a:r>
              <a:rPr lang="zh-CN" altLang="en-US" sz="3000" spc="3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公里</a:t>
            </a:r>
            <a:endParaRPr lang="en-US" sz="3000" spc="3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29B774AC-0C3D-6543-945D-8B9D08107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611" y="2464950"/>
            <a:ext cx="7981298" cy="110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050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7172" y="1875079"/>
            <a:ext cx="7668475" cy="1349375"/>
          </a:xfrm>
        </p:spPr>
        <p:txBody>
          <a:bodyPr/>
          <a:lstStyle/>
          <a:p>
            <a:r>
              <a:rPr lang="zh-CN" altLang="en-US" dirty="0">
                <a:latin typeface="华康宋体W5(P)" panose="02020500000000000000" pitchFamily="18" charset="-122"/>
                <a:ea typeface="华康宋体W5(P)" panose="02020500000000000000" pitchFamily="18" charset="-122"/>
              </a:rPr>
              <a:t>概 况 一 览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9AD5B1-C3CD-E749-B764-24A2348E796D}"/>
              </a:ext>
            </a:extLst>
          </p:cNvPr>
          <p:cNvSpPr txBox="1"/>
          <p:nvPr/>
        </p:nvSpPr>
        <p:spPr>
          <a:xfrm>
            <a:off x="12540193" y="9943171"/>
            <a:ext cx="944008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1" i="1" u="none" strike="noStrike" cap="none" spc="0" normalizeH="0" baseline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SAMPLE IMAGE</a:t>
            </a:r>
          </a:p>
        </p:txBody>
      </p:sp>
      <p:sp>
        <p:nvSpPr>
          <p:cNvPr id="9" name="object 20"/>
          <p:cNvSpPr txBox="1"/>
          <p:nvPr/>
        </p:nvSpPr>
        <p:spPr>
          <a:xfrm>
            <a:off x="917172" y="3349146"/>
            <a:ext cx="7962674" cy="9393597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algn="l" defTabSz="1371600">
              <a:spcBef>
                <a:spcPts val="1400"/>
              </a:spcBef>
              <a:defRPr sz="1300">
                <a:solidFill>
                  <a:srgbClr val="000000"/>
                </a:solidFill>
              </a:defRPr>
            </a:pPr>
            <a:r>
              <a:rPr lang="en-US" altLang="zh-CN" sz="4400" i="1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251</a:t>
            </a:r>
            <a:r>
              <a:rPr lang="en-US" altLang="zh-CN" sz="2800" spc="30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</a:t>
            </a:r>
            <a:r>
              <a:rPr lang="en-US" altLang="zh-CN" sz="3200" spc="30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	</a:t>
            </a:r>
            <a:r>
              <a:rPr lang="zh-CN" altLang="en-US" sz="32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酒店客房</a:t>
            </a:r>
            <a:endParaRPr lang="en-US" altLang="zh-CN" sz="3200" spc="300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"/>
            </a:endParaRPr>
          </a:p>
          <a:p>
            <a:pPr algn="l" defTabSz="1371600">
              <a:spcBef>
                <a:spcPts val="1400"/>
              </a:spcBef>
              <a:defRPr sz="1300">
                <a:solidFill>
                  <a:srgbClr val="000000"/>
                </a:solidFill>
              </a:defRPr>
            </a:pPr>
            <a:r>
              <a:rPr lang="en-US" altLang="zh-CN" sz="3200" spc="30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       	</a:t>
            </a:r>
            <a:r>
              <a:rPr lang="en-US" altLang="zh-CN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(227 </a:t>
            </a:r>
            <a:r>
              <a:rPr lang="zh-CN" altLang="en-US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客房</a:t>
            </a:r>
            <a:r>
              <a:rPr lang="en-US" altLang="zh-CN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/ 20 </a:t>
            </a:r>
            <a:r>
              <a:rPr lang="zh-CN" altLang="en-US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套房</a:t>
            </a:r>
            <a:r>
              <a:rPr lang="en-US" altLang="zh-CN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/ 4 </a:t>
            </a:r>
            <a:r>
              <a:rPr lang="zh-CN" altLang="en-US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复式套房</a:t>
            </a:r>
            <a:r>
              <a:rPr lang="en-US" altLang="zh-CN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)</a:t>
            </a:r>
            <a:endParaRPr lang="en-US" altLang="zh-CN" sz="3200" spc="300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"/>
            </a:endParaRPr>
          </a:p>
          <a:p>
            <a:pPr algn="l" defTabSz="1371600">
              <a:spcBef>
                <a:spcPts val="1400"/>
              </a:spcBef>
              <a:defRPr sz="1300">
                <a:solidFill>
                  <a:srgbClr val="000000"/>
                </a:solidFill>
              </a:defRPr>
            </a:pPr>
            <a:endParaRPr lang="en-US" altLang="zh-CN" sz="3200" spc="300" dirty="0">
              <a:solidFill>
                <a:srgbClr val="7C7C7C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"/>
            </a:endParaRPr>
          </a:p>
          <a:p>
            <a:pPr algn="l" defTabSz="1371600">
              <a:spcBef>
                <a:spcPts val="1400"/>
              </a:spcBef>
              <a:defRPr sz="1300">
                <a:solidFill>
                  <a:srgbClr val="000000"/>
                </a:solidFill>
              </a:defRPr>
            </a:pPr>
            <a:r>
              <a:rPr lang="en-US" altLang="zh-CN" sz="4400" i="1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355</a:t>
            </a:r>
            <a:r>
              <a:rPr lang="en-US" altLang="zh-CN" sz="3200" spc="30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 	</a:t>
            </a:r>
            <a:r>
              <a:rPr lang="zh-CN" altLang="en-US" sz="32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府邸客房</a:t>
            </a:r>
            <a:endParaRPr lang="en-US" altLang="zh-CN" sz="3200" spc="300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"/>
            </a:endParaRPr>
          </a:p>
          <a:p>
            <a:pPr algn="l" defTabSz="1371600">
              <a:spcBef>
                <a:spcPts val="1400"/>
              </a:spcBef>
              <a:defRPr sz="1300">
                <a:solidFill>
                  <a:srgbClr val="000000"/>
                </a:solidFill>
              </a:defRPr>
            </a:pPr>
            <a:r>
              <a:rPr lang="en-US" altLang="zh-CN" sz="32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          </a:t>
            </a:r>
            <a:r>
              <a:rPr lang="en-US" altLang="zh-CN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(76 </a:t>
            </a:r>
            <a:r>
              <a:rPr lang="zh-CN" altLang="en-US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开放式府邸</a:t>
            </a:r>
            <a:r>
              <a:rPr lang="en-US" altLang="zh-CN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/ 160 </a:t>
            </a:r>
            <a:r>
              <a:rPr lang="zh-CN" altLang="en-US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一房式府邸</a:t>
            </a:r>
            <a:r>
              <a:rPr lang="en-US" altLang="zh-CN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/  </a:t>
            </a:r>
          </a:p>
          <a:p>
            <a:pPr algn="l" defTabSz="1371600">
              <a:spcBef>
                <a:spcPts val="1400"/>
              </a:spcBef>
              <a:defRPr sz="1300">
                <a:solidFill>
                  <a:srgbClr val="000000"/>
                </a:solidFill>
              </a:defRPr>
            </a:pPr>
            <a:r>
              <a:rPr lang="en-US" altLang="zh-CN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            96 </a:t>
            </a:r>
            <a:r>
              <a:rPr lang="zh-CN" altLang="en-US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两房式府邸</a:t>
            </a:r>
            <a:r>
              <a:rPr lang="en-US" altLang="zh-CN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/ 19 </a:t>
            </a:r>
            <a:r>
              <a:rPr lang="zh-CN" altLang="en-US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两房复式府邸 </a:t>
            </a:r>
            <a:r>
              <a:rPr lang="en-US" altLang="zh-CN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/ </a:t>
            </a:r>
          </a:p>
          <a:p>
            <a:pPr algn="l" defTabSz="1371600">
              <a:spcBef>
                <a:spcPts val="1400"/>
              </a:spcBef>
              <a:defRPr sz="1300">
                <a:solidFill>
                  <a:srgbClr val="000000"/>
                </a:solidFill>
              </a:defRPr>
            </a:pPr>
            <a:r>
              <a:rPr lang="en-US" altLang="zh-CN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            4 </a:t>
            </a:r>
            <a:r>
              <a:rPr lang="zh-CN" altLang="en-US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三房复式府邸</a:t>
            </a:r>
            <a:r>
              <a:rPr lang="en-US" altLang="zh-CN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)</a:t>
            </a:r>
          </a:p>
          <a:p>
            <a:pPr algn="l" defTabSz="1371600">
              <a:spcBef>
                <a:spcPts val="1400"/>
              </a:spcBef>
              <a:defRPr sz="3200">
                <a:solidFill>
                  <a:srgbClr val="000000"/>
                </a:solidFill>
              </a:defRPr>
            </a:pPr>
            <a:endParaRPr lang="en-US" altLang="zh-CN" sz="3200" spc="300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"/>
            </a:endParaRPr>
          </a:p>
          <a:p>
            <a:pPr algn="l" defTabSz="1371600">
              <a:spcBef>
                <a:spcPts val="1400"/>
              </a:spcBef>
              <a:defRPr sz="1300">
                <a:solidFill>
                  <a:srgbClr val="000000"/>
                </a:solidFill>
              </a:defRPr>
            </a:pPr>
            <a:r>
              <a:rPr lang="en-US" altLang="zh-CN" sz="4400" i="1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7</a:t>
            </a:r>
            <a:r>
              <a:rPr lang="en-US" altLang="zh-CN" sz="3200" spc="30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	</a:t>
            </a:r>
            <a:r>
              <a:rPr lang="zh-CN" altLang="en-US" sz="32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餐厅及酒吧</a:t>
            </a:r>
            <a:endParaRPr lang="en-US" altLang="zh-CN" sz="3200" spc="300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"/>
            </a:endParaRPr>
          </a:p>
          <a:p>
            <a:pPr algn="l" defTabSz="1371600">
              <a:spcBef>
                <a:spcPts val="1400"/>
              </a:spcBef>
              <a:defRPr sz="1300">
                <a:solidFill>
                  <a:srgbClr val="000000"/>
                </a:solidFill>
              </a:defRPr>
            </a:pPr>
            <a:r>
              <a:rPr lang="en-US" altLang="zh-CN" sz="4400" i="1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9</a:t>
            </a:r>
            <a:r>
              <a:rPr lang="zh-CN" altLang="en-US" sz="8000" spc="30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</a:t>
            </a:r>
            <a:r>
              <a:rPr lang="en-US" altLang="zh-CN" sz="3200" spc="30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	</a:t>
            </a:r>
            <a:r>
              <a:rPr lang="zh-CN" altLang="en-US" sz="32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宴会场地</a:t>
            </a:r>
            <a:endParaRPr lang="en-US" altLang="zh-CN" sz="3200" spc="300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"/>
            </a:endParaRPr>
          </a:p>
          <a:p>
            <a:pPr algn="l" defTabSz="1371600">
              <a:spcBef>
                <a:spcPts val="1400"/>
              </a:spcBef>
              <a:defRPr sz="1300">
                <a:solidFill>
                  <a:srgbClr val="000000"/>
                </a:solidFill>
              </a:defRPr>
            </a:pPr>
            <a:r>
              <a:rPr lang="en-US" altLang="zh-CN" sz="4400" i="1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2</a:t>
            </a:r>
            <a:r>
              <a:rPr lang="zh-CN" altLang="en-US" sz="9600" spc="30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</a:t>
            </a:r>
            <a:r>
              <a:rPr lang="en-US" altLang="zh-CN" sz="4400" spc="30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	</a:t>
            </a:r>
            <a:r>
              <a:rPr lang="zh-CN" altLang="en-US" sz="32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康乐休闲设施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983463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76328" y="3942771"/>
            <a:ext cx="12558319" cy="1509397"/>
          </a:xfrm>
        </p:spPr>
        <p:txBody>
          <a:bodyPr/>
          <a:lstStyle/>
          <a:p>
            <a:r>
              <a:rPr lang="en-US" sz="5500" dirty="0" err="1">
                <a:ea typeface="华康宋体W5(P)" panose="02020500000000000000" pitchFamily="18" charset="-122"/>
              </a:rPr>
              <a:t>酒</a:t>
            </a:r>
            <a:r>
              <a:rPr lang="zh-CN" altLang="en-US" sz="5500" dirty="0">
                <a:ea typeface="华康宋体W5(P)" panose="02020500000000000000" pitchFamily="18" charset="-122"/>
              </a:rPr>
              <a:t> </a:t>
            </a:r>
            <a:r>
              <a:rPr lang="en-US" sz="5500" dirty="0" err="1">
                <a:ea typeface="华康宋体W5(P)" panose="02020500000000000000" pitchFamily="18" charset="-122"/>
              </a:rPr>
              <a:t>店</a:t>
            </a:r>
            <a:r>
              <a:rPr lang="zh-CN" altLang="en-US" sz="5500" dirty="0">
                <a:ea typeface="华康宋体W5(P)" panose="02020500000000000000" pitchFamily="18" charset="-122"/>
              </a:rPr>
              <a:t> </a:t>
            </a:r>
            <a:r>
              <a:rPr lang="en-US" sz="5500" dirty="0" err="1">
                <a:ea typeface="华康宋体W5(P)" panose="02020500000000000000" pitchFamily="18" charset="-122"/>
              </a:rPr>
              <a:t>客</a:t>
            </a:r>
            <a:r>
              <a:rPr lang="zh-CN" altLang="en-US" sz="5500" dirty="0">
                <a:ea typeface="华康宋体W5(P)" panose="02020500000000000000" pitchFamily="18" charset="-122"/>
              </a:rPr>
              <a:t> </a:t>
            </a:r>
            <a:r>
              <a:rPr lang="en-US" sz="5500" dirty="0" err="1">
                <a:ea typeface="华康宋体W5(P)" panose="02020500000000000000" pitchFamily="18" charset="-122"/>
              </a:rPr>
              <a:t>房</a:t>
            </a:r>
            <a:r>
              <a:rPr lang="zh-CN" altLang="en-US" sz="5500" dirty="0">
                <a:ea typeface="华康宋体W5(P)" panose="02020500000000000000" pitchFamily="18" charset="-122"/>
              </a:rPr>
              <a:t> </a:t>
            </a:r>
            <a:r>
              <a:rPr lang="en-US" sz="5500" dirty="0" err="1">
                <a:ea typeface="华康宋体W5(P)" panose="02020500000000000000" pitchFamily="18" charset="-122"/>
              </a:rPr>
              <a:t>及</a:t>
            </a:r>
            <a:r>
              <a:rPr lang="zh-CN" altLang="en-US" sz="5500" dirty="0">
                <a:ea typeface="华康宋体W5(P)" panose="02020500000000000000" pitchFamily="18" charset="-122"/>
              </a:rPr>
              <a:t> </a:t>
            </a:r>
            <a:r>
              <a:rPr lang="en-US" sz="5500" dirty="0" err="1">
                <a:ea typeface="华康宋体W5(P)" panose="02020500000000000000" pitchFamily="18" charset="-122"/>
              </a:rPr>
              <a:t>府</a:t>
            </a:r>
            <a:r>
              <a:rPr lang="zh-CN" altLang="en-US" sz="5500" dirty="0">
                <a:ea typeface="华康宋体W5(P)" panose="02020500000000000000" pitchFamily="18" charset="-122"/>
              </a:rPr>
              <a:t> </a:t>
            </a:r>
            <a:r>
              <a:rPr lang="en-US" sz="5500" dirty="0" err="1">
                <a:ea typeface="华康宋体W5(P)" panose="02020500000000000000" pitchFamily="18" charset="-122"/>
              </a:rPr>
              <a:t>邸</a:t>
            </a:r>
            <a:r>
              <a:rPr lang="zh-CN" altLang="en-US" sz="5500" dirty="0">
                <a:ea typeface="华康宋体W5(P)" panose="02020500000000000000" pitchFamily="18" charset="-122"/>
              </a:rPr>
              <a:t> 客 房</a:t>
            </a:r>
            <a:endParaRPr lang="en-US" sz="5500" dirty="0"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484012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B8944-BDDD-2C4E-9EBA-6062DACE4D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87098" y="1941585"/>
            <a:ext cx="7668475" cy="1349375"/>
          </a:xfrm>
        </p:spPr>
        <p:txBody>
          <a:bodyPr/>
          <a:lstStyle/>
          <a:p>
            <a:r>
              <a:rPr lang="zh-CN" altLang="en-US" dirty="0">
                <a:solidFill>
                  <a:srgbClr val="03202F"/>
                </a:solidFill>
                <a:ea typeface="华康宋体W5(P)" panose="02020500000000000000" pitchFamily="18" charset="-122"/>
              </a:rPr>
              <a:t>酒店及府邸一览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F94CEF-984D-7F4F-BD16-D279597450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351540" y="4476854"/>
            <a:ext cx="8539592" cy="820801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03202F"/>
                </a:solidFill>
                <a:ea typeface="华康宋体W5(P)" panose="02020500000000000000" pitchFamily="18" charset="-122"/>
              </a:rPr>
              <a:t>酒店大堂在 </a:t>
            </a:r>
            <a:r>
              <a:rPr lang="en-US" altLang="zh-CN" dirty="0">
                <a:solidFill>
                  <a:srgbClr val="03202F"/>
                </a:solidFill>
                <a:ea typeface="华康宋体W5(P)" panose="02020500000000000000" pitchFamily="18" charset="-122"/>
              </a:rPr>
              <a:t>95 </a:t>
            </a:r>
            <a:r>
              <a:rPr lang="zh-CN" altLang="en-US" dirty="0">
                <a:solidFill>
                  <a:srgbClr val="03202F"/>
                </a:solidFill>
                <a:ea typeface="华康宋体W5(P)" panose="02020500000000000000" pitchFamily="18" charset="-122"/>
              </a:rPr>
              <a:t>层；酒店客房分布在 </a:t>
            </a:r>
            <a:r>
              <a:rPr lang="en-US" altLang="zh-CN" dirty="0">
                <a:solidFill>
                  <a:srgbClr val="03202F"/>
                </a:solidFill>
                <a:ea typeface="华康宋体W5(P)" panose="02020500000000000000" pitchFamily="18" charset="-122"/>
              </a:rPr>
              <a:t>96 </a:t>
            </a:r>
            <a:r>
              <a:rPr lang="zh-CN" altLang="en-US" dirty="0">
                <a:solidFill>
                  <a:srgbClr val="03202F"/>
                </a:solidFill>
                <a:ea typeface="华康宋体W5(P)" panose="02020500000000000000" pitchFamily="18" charset="-122"/>
              </a:rPr>
              <a:t>到 </a:t>
            </a:r>
            <a:r>
              <a:rPr lang="en-US" altLang="zh-CN" dirty="0">
                <a:solidFill>
                  <a:srgbClr val="03202F"/>
                </a:solidFill>
                <a:ea typeface="华康宋体W5(P)" panose="02020500000000000000" pitchFamily="18" charset="-122"/>
              </a:rPr>
              <a:t>106 </a:t>
            </a:r>
            <a:r>
              <a:rPr lang="zh-CN" altLang="en-US" dirty="0">
                <a:solidFill>
                  <a:srgbClr val="03202F"/>
                </a:solidFill>
                <a:ea typeface="华康宋体W5(P)" panose="02020500000000000000" pitchFamily="18" charset="-122"/>
              </a:rPr>
              <a:t>层 </a:t>
            </a:r>
            <a:r>
              <a:rPr lang="en-US" altLang="zh-CN" dirty="0">
                <a:solidFill>
                  <a:srgbClr val="03202F"/>
                </a:solidFill>
                <a:ea typeface="华康宋体W5(P)" panose="02020500000000000000" pitchFamily="18" charset="-122"/>
              </a:rPr>
              <a:t>– </a:t>
            </a:r>
            <a:r>
              <a:rPr lang="zh-CN" altLang="en-US" dirty="0">
                <a:solidFill>
                  <a:srgbClr val="03202F"/>
                </a:solidFill>
                <a:ea typeface="华康宋体W5(P)" panose="02020500000000000000" pitchFamily="18" charset="-122"/>
              </a:rPr>
              <a:t>尽享都市全景，广州塔景观和珠江景观。 </a:t>
            </a:r>
          </a:p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03202F"/>
                </a:solidFill>
                <a:ea typeface="华康宋体W5(P)" panose="02020500000000000000" pitchFamily="18" charset="-122"/>
              </a:rPr>
              <a:t>瑞阁位于广州瑰丽酒店 </a:t>
            </a:r>
            <a:r>
              <a:rPr lang="en-US" altLang="zh-CN" dirty="0">
                <a:solidFill>
                  <a:srgbClr val="03202F"/>
                </a:solidFill>
                <a:ea typeface="华康宋体W5(P)" panose="02020500000000000000" pitchFamily="18" charset="-122"/>
              </a:rPr>
              <a:t>108 </a:t>
            </a:r>
            <a:r>
              <a:rPr lang="zh-CN" altLang="en-US" dirty="0">
                <a:solidFill>
                  <a:srgbClr val="03202F"/>
                </a:solidFill>
                <a:ea typeface="华康宋体W5(P)" panose="02020500000000000000" pitchFamily="18" charset="-122"/>
              </a:rPr>
              <a:t>层，是国内最高行政酒廊，提供个性化服务及丰盛美食体验。</a:t>
            </a:r>
            <a:endParaRPr lang="en-US" altLang="zh-CN" dirty="0">
              <a:solidFill>
                <a:srgbClr val="03202F"/>
              </a:solidFill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03202F"/>
                </a:solidFill>
                <a:ea typeface="华康宋体W5(P)" panose="02020500000000000000" pitchFamily="18" charset="-122"/>
              </a:rPr>
              <a:t>府邸布局在 </a:t>
            </a:r>
            <a:r>
              <a:rPr lang="en-US" altLang="zh-CN" dirty="0">
                <a:solidFill>
                  <a:srgbClr val="03202F"/>
                </a:solidFill>
                <a:ea typeface="华康宋体W5(P)" panose="02020500000000000000" pitchFamily="18" charset="-122"/>
              </a:rPr>
              <a:t>68 </a:t>
            </a:r>
            <a:r>
              <a:rPr lang="zh-CN" altLang="en-US" dirty="0">
                <a:solidFill>
                  <a:srgbClr val="03202F"/>
                </a:solidFill>
                <a:ea typeface="华康宋体W5(P)" panose="02020500000000000000" pitchFamily="18" charset="-122"/>
              </a:rPr>
              <a:t>到 </a:t>
            </a:r>
            <a:r>
              <a:rPr lang="en-US" altLang="zh-CN" dirty="0">
                <a:solidFill>
                  <a:srgbClr val="03202F"/>
                </a:solidFill>
                <a:ea typeface="华康宋体W5(P)" panose="02020500000000000000" pitchFamily="18" charset="-122"/>
              </a:rPr>
              <a:t>91 </a:t>
            </a:r>
            <a:r>
              <a:rPr lang="zh-CN" altLang="en-US" dirty="0">
                <a:solidFill>
                  <a:srgbClr val="03202F"/>
                </a:solidFill>
                <a:ea typeface="华康宋体W5(P)" panose="02020500000000000000" pitchFamily="18" charset="-122"/>
              </a:rPr>
              <a:t>层，迷人都市全景、  广州塔和珠江景观尽收眼底。</a:t>
            </a:r>
          </a:p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03202F"/>
                </a:solidFill>
                <a:ea typeface="华康宋体W5(P)" panose="02020500000000000000" pitchFamily="18" charset="-122"/>
              </a:rPr>
              <a:t>作为广州最高服务式公寓，府邸提供私密专享电梯，礼宾服务以及专属</a:t>
            </a:r>
            <a:r>
              <a:rPr lang="en-US" altLang="zh-CN" dirty="0">
                <a:solidFill>
                  <a:srgbClr val="03202F"/>
                </a:solidFill>
                <a:ea typeface="华康宋体W5(P)" panose="02020500000000000000" pitchFamily="18" charset="-122"/>
              </a:rPr>
              <a:t>Club68</a:t>
            </a:r>
            <a:r>
              <a:rPr lang="zh-CN" altLang="en-US" dirty="0">
                <a:solidFill>
                  <a:srgbClr val="03202F"/>
                </a:solidFill>
                <a:ea typeface="华康宋体W5(P)" panose="02020500000000000000" pitchFamily="18" charset="-122"/>
              </a:rPr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7C900-1C52-B241-AF03-CA71B41D7597}"/>
              </a:ext>
            </a:extLst>
          </p:cNvPr>
          <p:cNvSpPr txBox="1"/>
          <p:nvPr/>
        </p:nvSpPr>
        <p:spPr>
          <a:xfrm>
            <a:off x="2944703" y="6068040"/>
            <a:ext cx="944008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1" i="1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SAMPLE IMAGE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2509" y="434975"/>
            <a:ext cx="14530392" cy="12915900"/>
          </a:xfr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5774572-AC37-AC46-A319-D03C5DBFBDAE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zh-CN" altLang="en-US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豪华客房</a:t>
            </a:r>
          </a:p>
        </p:txBody>
      </p:sp>
    </p:spTree>
    <p:extLst>
      <p:ext uri="{BB962C8B-B14F-4D97-AF65-F5344CB8AC3E}">
        <p14:creationId xmlns:p14="http://schemas.microsoft.com/office/powerpoint/2010/main" val="136579543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564" y="110843"/>
            <a:ext cx="24295261" cy="13552973"/>
          </a:xfr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zh-CN" altLang="en-US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瑞阁套房</a:t>
            </a:r>
          </a:p>
        </p:txBody>
      </p:sp>
    </p:spTree>
    <p:extLst>
      <p:ext uri="{BB962C8B-B14F-4D97-AF65-F5344CB8AC3E}">
        <p14:creationId xmlns:p14="http://schemas.microsoft.com/office/powerpoint/2010/main" val="318809581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440" y="110843"/>
            <a:ext cx="24295261" cy="13552973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zh-CN" altLang="en-US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西关楼复式套房</a:t>
            </a:r>
          </a:p>
        </p:txBody>
      </p:sp>
    </p:spTree>
    <p:extLst>
      <p:ext uri="{BB962C8B-B14F-4D97-AF65-F5344CB8AC3E}">
        <p14:creationId xmlns:p14="http://schemas.microsoft.com/office/powerpoint/2010/main" val="311307706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222" y="110843"/>
            <a:ext cx="24300432" cy="13552973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108</a:t>
            </a:r>
            <a:r>
              <a:rPr lang="zh-CN" altLang="en-US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层瑞阁行政酒廊</a:t>
            </a:r>
          </a:p>
        </p:txBody>
      </p:sp>
    </p:spTree>
    <p:extLst>
      <p:ext uri="{BB962C8B-B14F-4D97-AF65-F5344CB8AC3E}">
        <p14:creationId xmlns:p14="http://schemas.microsoft.com/office/powerpoint/2010/main" val="127628001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E59E90-3D14-B944-88EF-ED192A277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8245" y="789528"/>
            <a:ext cx="18114801" cy="1349375"/>
          </a:xfrm>
        </p:spPr>
        <p:txBody>
          <a:bodyPr/>
          <a:lstStyle/>
          <a:p>
            <a:r>
              <a:rPr lang="zh-CN" altLang="en-US" spc="300" dirty="0">
                <a:latin typeface="华康宋体W5(P)" panose="02020500000000000000" pitchFamily="18" charset="-122"/>
                <a:ea typeface="华康宋体W5(P)" panose="02020500000000000000" pitchFamily="18" charset="-122"/>
              </a:rPr>
              <a:t>酒店客房类别</a:t>
            </a:r>
            <a:endParaRPr lang="en-US" spc="300" dirty="0">
              <a:latin typeface="华康宋体W5(P)" panose="02020500000000000000" pitchFamily="18" charset="-122"/>
              <a:ea typeface="华康宋体W5(P)" panose="02020500000000000000" pitchFamily="18" charset="-122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459117"/>
              </p:ext>
            </p:extLst>
          </p:nvPr>
        </p:nvGraphicFramePr>
        <p:xfrm>
          <a:off x="2071727" y="2138903"/>
          <a:ext cx="20426766" cy="10014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608296">
                  <a:extLst>
                    <a:ext uri="{9D8B030D-6E8A-4147-A177-3AD203B41FA5}">
                      <a16:colId xmlns:a16="http://schemas.microsoft.com/office/drawing/2014/main" val="3937206506"/>
                    </a:ext>
                  </a:extLst>
                </a:gridCol>
                <a:gridCol w="3040270">
                  <a:extLst>
                    <a:ext uri="{9D8B030D-6E8A-4147-A177-3AD203B41FA5}">
                      <a16:colId xmlns:a16="http://schemas.microsoft.com/office/drawing/2014/main" val="3889664735"/>
                    </a:ext>
                  </a:extLst>
                </a:gridCol>
                <a:gridCol w="6567167">
                  <a:extLst>
                    <a:ext uri="{9D8B030D-6E8A-4147-A177-3AD203B41FA5}">
                      <a16:colId xmlns:a16="http://schemas.microsoft.com/office/drawing/2014/main" val="373099388"/>
                    </a:ext>
                  </a:extLst>
                </a:gridCol>
                <a:gridCol w="3211033">
                  <a:extLst>
                    <a:ext uri="{9D8B030D-6E8A-4147-A177-3AD203B41FA5}">
                      <a16:colId xmlns:a16="http://schemas.microsoft.com/office/drawing/2014/main" val="3569237981"/>
                    </a:ext>
                  </a:extLst>
                </a:gridCol>
              </a:tblGrid>
              <a:tr h="6874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客房</a:t>
                      </a:r>
                      <a:endParaRPr lang="en-US" sz="3200" b="1" i="0" u="none" strike="noStrike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数量</a:t>
                      </a:r>
                      <a:endParaRPr lang="en-US" sz="3200" b="1" i="0" u="none" strike="noStrike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床型</a:t>
                      </a:r>
                      <a:endParaRPr lang="en-US" sz="3200" b="1" i="0" u="none" strike="noStrike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面积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(</a:t>
                      </a:r>
                      <a:r>
                        <a:rPr lang="en-US" altLang="zh-CN" sz="3200" spc="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zh-CN" sz="3200" spc="0" baseline="300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3200" spc="0" baseline="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b="1" i="0" u="none" strike="noStrike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665587"/>
                  </a:ext>
                </a:extLst>
              </a:tr>
              <a:tr h="720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豪华大床房</a:t>
                      </a:r>
                      <a:endParaRPr lang="en-US" sz="3200" spc="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2.03m (</a:t>
                      </a:r>
                      <a:r>
                        <a:rPr lang="zh-CN" alt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altLang="zh-CN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</a:t>
                      </a:r>
                      <a:r>
                        <a:rPr lang="en-US" altLang="zh-CN" sz="32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2m </a:t>
                      </a:r>
                      <a:r>
                        <a:rPr lang="en-US" altLang="zh-CN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32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宽</a:t>
                      </a:r>
                      <a:r>
                        <a:rPr lang="en-US" altLang="zh-CN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40 - 50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743473931"/>
                  </a:ext>
                </a:extLst>
              </a:tr>
              <a:tr h="720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豪华双床房</a:t>
                      </a:r>
                      <a:endParaRPr lang="en-US" sz="3200" spc="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2.03</a:t>
                      </a:r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1.2m (</a:t>
                      </a:r>
                      <a:r>
                        <a:rPr lang="zh-CN" altLang="en-US" sz="32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宽</a:t>
                      </a:r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40 - 50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445093641"/>
                  </a:ext>
                </a:extLst>
              </a:tr>
              <a:tr h="720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豪华江景大床房</a:t>
                      </a:r>
                      <a:endParaRPr lang="en-US" sz="3200" spc="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2.03m (</a:t>
                      </a:r>
                      <a:r>
                        <a:rPr lang="zh-CN" alt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altLang="zh-CN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</a:t>
                      </a:r>
                      <a:r>
                        <a:rPr lang="en-US" altLang="zh-CN" sz="32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2m </a:t>
                      </a:r>
                      <a:r>
                        <a:rPr lang="en-US" altLang="zh-CN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32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宽</a:t>
                      </a:r>
                      <a:r>
                        <a:rPr lang="en-US" altLang="zh-CN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40 - 50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287483881"/>
                  </a:ext>
                </a:extLst>
              </a:tr>
              <a:tr h="720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豪华江景双床房</a:t>
                      </a:r>
                      <a:endParaRPr lang="en-US" sz="3200" spc="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2.03m (</a:t>
                      </a:r>
                      <a:r>
                        <a:rPr lang="zh-CN" alt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altLang="zh-CN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1.2m (</a:t>
                      </a:r>
                      <a:r>
                        <a:rPr lang="zh-CN" altLang="en-US" sz="32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宽</a:t>
                      </a:r>
                      <a:r>
                        <a:rPr lang="en-US" altLang="zh-CN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4020230687"/>
                  </a:ext>
                </a:extLst>
              </a:tr>
              <a:tr h="720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尊贵客房</a:t>
                      </a:r>
                      <a:endParaRPr lang="en-US" sz="3200" spc="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2.03m (</a:t>
                      </a:r>
                      <a:r>
                        <a:rPr kumimoji="0" lang="zh-CN" altLang="en-US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长</a:t>
                      </a:r>
                      <a:r>
                        <a:rPr kumimoji="0" lang="en-US" altLang="zh-CN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 X 2m (</a:t>
                      </a:r>
                      <a:r>
                        <a:rPr kumimoji="0" lang="zh-CN" altLang="en-US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宽</a:t>
                      </a:r>
                      <a:r>
                        <a:rPr kumimoji="0" lang="en-US" altLang="zh-CN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</a:t>
                      </a:r>
                      <a:endParaRPr kumimoji="0" lang="en-US" altLang="zh-CN" sz="3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64 - 67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285165674"/>
                  </a:ext>
                </a:extLst>
              </a:tr>
              <a:tr h="720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行政豪华房</a:t>
                      </a:r>
                      <a:endParaRPr lang="en-US" sz="3200" spc="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2.03m (</a:t>
                      </a:r>
                      <a:r>
                        <a:rPr kumimoji="0" lang="zh-CN" alt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长</a:t>
                      </a:r>
                      <a:r>
                        <a:rPr kumimoji="0" lang="en-US" altLang="zh-CN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 X 2m (</a:t>
                      </a:r>
                      <a:r>
                        <a:rPr kumimoji="0" lang="zh-CN" alt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宽</a:t>
                      </a:r>
                      <a:r>
                        <a:rPr kumimoji="0" lang="en-US" altLang="zh-CN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559944039"/>
                  </a:ext>
                </a:extLst>
              </a:tr>
              <a:tr h="720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32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行政套房</a:t>
                      </a:r>
                      <a:endParaRPr lang="en-US" sz="32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11</a:t>
                      </a:r>
                      <a:endParaRPr lang="en-US" sz="32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2.03m (</a:t>
                      </a:r>
                      <a:r>
                        <a:rPr kumimoji="0" lang="zh-CN" alt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长</a:t>
                      </a:r>
                      <a:r>
                        <a:rPr kumimoji="0" lang="en-US" altLang="zh-CN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 X 2m (</a:t>
                      </a:r>
                      <a:r>
                        <a:rPr kumimoji="0" lang="zh-CN" alt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宽</a:t>
                      </a:r>
                      <a:r>
                        <a:rPr kumimoji="0" lang="en-US" altLang="zh-CN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114</a:t>
                      </a:r>
                      <a:endParaRPr lang="en-US" sz="32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685347517"/>
                  </a:ext>
                </a:extLst>
              </a:tr>
              <a:tr h="720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瑞阁套房</a:t>
                      </a:r>
                      <a:endParaRPr lang="en-US" sz="3200" spc="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2.03m (</a:t>
                      </a:r>
                      <a:r>
                        <a:rPr kumimoji="0" lang="zh-CN" alt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长</a:t>
                      </a:r>
                      <a:r>
                        <a:rPr kumimoji="0" lang="en-US" altLang="zh-CN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 X 2m (</a:t>
                      </a:r>
                      <a:r>
                        <a:rPr kumimoji="0" lang="zh-CN" alt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宽</a:t>
                      </a:r>
                      <a:r>
                        <a:rPr kumimoji="0" lang="en-US" altLang="zh-CN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118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65195801"/>
                  </a:ext>
                </a:extLst>
              </a:tr>
              <a:tr h="720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瑰丽套房</a:t>
                      </a:r>
                      <a:endParaRPr lang="en-US" sz="3200" spc="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2.03m (</a:t>
                      </a:r>
                      <a:r>
                        <a:rPr kumimoji="0" lang="zh-CN" alt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长</a:t>
                      </a:r>
                      <a:r>
                        <a:rPr kumimoji="0" lang="en-US" altLang="zh-CN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 X 2m (</a:t>
                      </a:r>
                      <a:r>
                        <a:rPr kumimoji="0" lang="zh-CN" alt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宽</a:t>
                      </a:r>
                      <a:r>
                        <a:rPr kumimoji="0" lang="en-US" altLang="zh-CN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157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285070567"/>
                  </a:ext>
                </a:extLst>
              </a:tr>
              <a:tr h="720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瑰丽庭院套房</a:t>
                      </a:r>
                      <a:endParaRPr lang="en-US" sz="3200" spc="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2.03m (</a:t>
                      </a:r>
                      <a:r>
                        <a:rPr kumimoji="0" lang="zh-CN" alt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长</a:t>
                      </a:r>
                      <a:r>
                        <a:rPr kumimoji="0" lang="en-US" altLang="zh-CN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 X 2m (</a:t>
                      </a:r>
                      <a:r>
                        <a:rPr kumimoji="0" lang="zh-CN" alt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宽</a:t>
                      </a:r>
                      <a:r>
                        <a:rPr kumimoji="0" lang="en-US" altLang="zh-CN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157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125893141"/>
                  </a:ext>
                </a:extLst>
              </a:tr>
              <a:tr h="720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西关楼</a:t>
                      </a:r>
                      <a:endParaRPr lang="en-US" sz="3200" spc="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2.03m (</a:t>
                      </a:r>
                      <a:r>
                        <a:rPr kumimoji="0" lang="zh-CN" altLang="en-US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长</a:t>
                      </a:r>
                      <a:r>
                        <a:rPr kumimoji="0" lang="en-US" altLang="zh-CN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 X 2m (</a:t>
                      </a:r>
                      <a:r>
                        <a:rPr kumimoji="0" lang="zh-CN" altLang="en-US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宽</a:t>
                      </a:r>
                      <a:r>
                        <a:rPr kumimoji="0" lang="en-US" altLang="zh-CN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</a:t>
                      </a:r>
                      <a:endParaRPr kumimoji="0" lang="en-US" altLang="zh-CN" sz="3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170 –</a:t>
                      </a:r>
                      <a:r>
                        <a:rPr lang="en-US" sz="3200" spc="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214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514373426"/>
                  </a:ext>
                </a:extLst>
              </a:tr>
              <a:tr h="720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广府</a:t>
                      </a:r>
                      <a:endParaRPr lang="en-US" sz="3200" spc="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2.03m (</a:t>
                      </a:r>
                      <a:r>
                        <a:rPr kumimoji="0" lang="zh-CN" alt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长</a:t>
                      </a:r>
                      <a:r>
                        <a:rPr kumimoji="0" lang="en-US" altLang="zh-CN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 X 2m (</a:t>
                      </a:r>
                      <a:r>
                        <a:rPr kumimoji="0" lang="zh-CN" alt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宽</a:t>
                      </a:r>
                      <a:r>
                        <a:rPr kumimoji="0" lang="en-US" altLang="zh-CN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275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1088047464"/>
                  </a:ext>
                </a:extLst>
              </a:tr>
              <a:tr h="6874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总计</a:t>
                      </a:r>
                      <a:endParaRPr lang="en-US" sz="3200" b="1" spc="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3200" spc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251</a:t>
                      </a:r>
                      <a:endParaRPr lang="en-US" sz="3200" b="1" spc="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spc="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endParaRPr lang="en-US" sz="2800" spc="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452251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607145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82" y="102462"/>
            <a:ext cx="24295261" cy="1355297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zh-CN" altLang="en-US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一房式府邸</a:t>
            </a:r>
          </a:p>
        </p:txBody>
      </p:sp>
    </p:spTree>
    <p:extLst>
      <p:ext uri="{BB962C8B-B14F-4D97-AF65-F5344CB8AC3E}">
        <p14:creationId xmlns:p14="http://schemas.microsoft.com/office/powerpoint/2010/main" val="297104259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564" y="110843"/>
            <a:ext cx="24316043" cy="13552973"/>
          </a:xfr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zh-CN" altLang="en-US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两房复式府邸</a:t>
            </a:r>
          </a:p>
        </p:txBody>
      </p:sp>
    </p:spTree>
    <p:extLst>
      <p:ext uri="{BB962C8B-B14F-4D97-AF65-F5344CB8AC3E}">
        <p14:creationId xmlns:p14="http://schemas.microsoft.com/office/powerpoint/2010/main" val="81996651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297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E59E90-3D14-B944-88EF-ED192A277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4598" y="1155288"/>
            <a:ext cx="18114801" cy="1349375"/>
          </a:xfrm>
        </p:spPr>
        <p:txBody>
          <a:bodyPr/>
          <a:lstStyle/>
          <a:p>
            <a:r>
              <a:rPr lang="zh-CN" altLang="en-US" dirty="0">
                <a:latin typeface="华康宋体W5(P)" panose="02020500000000000000" pitchFamily="18" charset="-122"/>
                <a:ea typeface="华康宋体W5(P)" panose="02020500000000000000" pitchFamily="18" charset="-122"/>
              </a:rPr>
              <a:t>府邸房型类别</a:t>
            </a:r>
            <a:endParaRPr lang="en-US" dirty="0">
              <a:latin typeface="华康宋体W5(P)" panose="02020500000000000000" pitchFamily="18" charset="-122"/>
              <a:ea typeface="华康宋体W5(P)" panose="02020500000000000000" pitchFamily="18" charset="-122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896348"/>
              </p:ext>
            </p:extLst>
          </p:nvPr>
        </p:nvGraphicFramePr>
        <p:xfrm>
          <a:off x="4188544" y="3156153"/>
          <a:ext cx="16006910" cy="72804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098456">
                  <a:extLst>
                    <a:ext uri="{9D8B030D-6E8A-4147-A177-3AD203B41FA5}">
                      <a16:colId xmlns:a16="http://schemas.microsoft.com/office/drawing/2014/main" val="3937206506"/>
                    </a:ext>
                  </a:extLst>
                </a:gridCol>
                <a:gridCol w="3635737">
                  <a:extLst>
                    <a:ext uri="{9D8B030D-6E8A-4147-A177-3AD203B41FA5}">
                      <a16:colId xmlns:a16="http://schemas.microsoft.com/office/drawing/2014/main" val="3889664735"/>
                    </a:ext>
                  </a:extLst>
                </a:gridCol>
                <a:gridCol w="3272717">
                  <a:extLst>
                    <a:ext uri="{9D8B030D-6E8A-4147-A177-3AD203B41FA5}">
                      <a16:colId xmlns:a16="http://schemas.microsoft.com/office/drawing/2014/main" val="3569237981"/>
                    </a:ext>
                  </a:extLst>
                </a:gridCol>
              </a:tblGrid>
              <a:tr h="999436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32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府邸</a:t>
                      </a:r>
                      <a:endPara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32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数量</a:t>
                      </a:r>
                      <a:endPara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32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面积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(</a:t>
                      </a:r>
                      <a:r>
                        <a:rPr lang="en-US" altLang="zh-CN" sz="32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zh-CN" sz="3200" baseline="300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3200" baseline="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665587"/>
                  </a:ext>
                </a:extLst>
              </a:tr>
              <a:tr h="10468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开放式府邸</a:t>
                      </a:r>
                      <a:endParaRPr lang="en-US" sz="32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44 -54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3473931"/>
                  </a:ext>
                </a:extLst>
              </a:tr>
              <a:tr h="10468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一房式府邸</a:t>
                      </a:r>
                      <a:endParaRPr lang="en-US" sz="32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62- 92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5093641"/>
                  </a:ext>
                </a:extLst>
              </a:tr>
              <a:tr h="10468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两房式府邸</a:t>
                      </a:r>
                      <a:endParaRPr lang="en-US" sz="32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113 – 149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7483881"/>
                  </a:ext>
                </a:extLst>
              </a:tr>
              <a:tr h="10468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两房复式府邸</a:t>
                      </a:r>
                      <a:endParaRPr lang="en-US" sz="32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142 – 230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0230687"/>
                  </a:ext>
                </a:extLst>
              </a:tr>
              <a:tr h="10468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三房复式府邸</a:t>
                      </a:r>
                      <a:endParaRPr lang="en-US" sz="32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264 - 298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5165674"/>
                  </a:ext>
                </a:extLst>
              </a:tr>
              <a:tr h="10468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总计</a:t>
                      </a:r>
                      <a:endParaRPr lang="en-US" sz="32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355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endParaRPr lang="en-US" sz="32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559944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954923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76328" y="3942771"/>
            <a:ext cx="12558319" cy="1509397"/>
          </a:xfrm>
        </p:spPr>
        <p:txBody>
          <a:bodyPr/>
          <a:lstStyle/>
          <a:p>
            <a:r>
              <a:rPr lang="en-US" sz="5500" dirty="0" err="1">
                <a:ea typeface="华康宋体W5(P)" panose="02020500000000000000" pitchFamily="18" charset="-122"/>
              </a:rPr>
              <a:t>餐</a:t>
            </a:r>
            <a:r>
              <a:rPr lang="zh-CN" altLang="en-US" sz="5500" dirty="0">
                <a:ea typeface="华康宋体W5(P)" panose="02020500000000000000" pitchFamily="18" charset="-122"/>
              </a:rPr>
              <a:t> </a:t>
            </a:r>
            <a:r>
              <a:rPr lang="en-US" sz="5500" dirty="0" err="1">
                <a:ea typeface="华康宋体W5(P)" panose="02020500000000000000" pitchFamily="18" charset="-122"/>
              </a:rPr>
              <a:t>厅</a:t>
            </a:r>
            <a:r>
              <a:rPr lang="zh-CN" altLang="en-US" sz="5500" dirty="0">
                <a:ea typeface="华康宋体W5(P)" panose="02020500000000000000" pitchFamily="18" charset="-122"/>
              </a:rPr>
              <a:t> </a:t>
            </a:r>
            <a:r>
              <a:rPr lang="en-US" sz="5500" dirty="0" err="1">
                <a:ea typeface="华康宋体W5(P)" panose="02020500000000000000" pitchFamily="18" charset="-122"/>
              </a:rPr>
              <a:t>及</a:t>
            </a:r>
            <a:r>
              <a:rPr lang="zh-CN" altLang="en-US" sz="5500" dirty="0">
                <a:ea typeface="华康宋体W5(P)" panose="02020500000000000000" pitchFamily="18" charset="-122"/>
              </a:rPr>
              <a:t> </a:t>
            </a:r>
            <a:r>
              <a:rPr lang="en-US" sz="5500" dirty="0" err="1">
                <a:ea typeface="华康宋体W5(P)" panose="02020500000000000000" pitchFamily="18" charset="-122"/>
              </a:rPr>
              <a:t>酒</a:t>
            </a:r>
            <a:r>
              <a:rPr lang="zh-CN" altLang="en-US" sz="5500" dirty="0">
                <a:ea typeface="华康宋体W5(P)" panose="02020500000000000000" pitchFamily="18" charset="-122"/>
              </a:rPr>
              <a:t> </a:t>
            </a:r>
            <a:r>
              <a:rPr lang="en-US" sz="5500" dirty="0" err="1">
                <a:ea typeface="华康宋体W5(P)" panose="02020500000000000000" pitchFamily="18" charset="-122"/>
              </a:rPr>
              <a:t>吧</a:t>
            </a:r>
            <a:endParaRPr lang="en-US" sz="5500" dirty="0"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748830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764498" y="3139782"/>
            <a:ext cx="7171721" cy="8659785"/>
            <a:chOff x="717699" y="4003753"/>
            <a:chExt cx="7171721" cy="8659785"/>
          </a:xfrm>
        </p:grpSpPr>
        <p:sp>
          <p:nvSpPr>
            <p:cNvPr id="3" name="Rectangle 2"/>
            <p:cNvSpPr/>
            <p:nvPr/>
          </p:nvSpPr>
          <p:spPr>
            <a:xfrm>
              <a:off x="1394779" y="4003753"/>
              <a:ext cx="649464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u="sng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瑰丽沁蝶</a:t>
              </a:r>
              <a:endParaRPr lang="en-US" altLang="zh-CN" sz="2400" b="1" u="sng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endParaRPr>
            </a:p>
            <a:p>
              <a:r>
                <a:rPr lang="zh-CN" altLang="en-US" sz="2400" b="1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首层</a:t>
              </a:r>
              <a:endParaRPr lang="en-US" altLang="zh-CN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endParaRPr>
            </a:p>
            <a:p>
              <a:r>
                <a:rPr lang="zh-CN" altLang="en-US" sz="2400" dirty="0">
                  <a:solidFill>
                    <a:srgbClr val="0320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座位 </a:t>
              </a:r>
              <a:r>
                <a:rPr lang="en-US" altLang="zh-CN" sz="2400" dirty="0">
                  <a:solidFill>
                    <a:srgbClr val="0320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17699" y="10724546"/>
              <a:ext cx="683609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在广州极致优雅的高级甜品屋品鉴法式糕点的艺术浓情。瑰丽沁蝶宛如一间奢美珠宝坊，为您呈献经典</a:t>
              </a:r>
              <a:r>
                <a:rPr lang="zh-CN" altLang="en-US" sz="2400" b="1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巧克力</a:t>
              </a:r>
              <a:r>
                <a:rPr lang="zh-CN" altLang="en-US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、</a:t>
              </a:r>
              <a:r>
                <a:rPr lang="zh-CN" altLang="en-US" sz="2400" b="1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时令蛋糕</a:t>
              </a:r>
              <a:r>
                <a:rPr lang="zh-CN" altLang="en-US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、</a:t>
              </a:r>
              <a:r>
                <a:rPr lang="zh-CN" altLang="en-US" sz="2400" b="1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精致糕点</a:t>
              </a:r>
              <a:r>
                <a:rPr lang="zh-CN" altLang="en-US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等一系列曼妙甜品，您亦可在华丽典雅的氛围中细意品尝精美丰盛的</a:t>
              </a:r>
              <a:r>
                <a:rPr lang="zh-CN" altLang="en-US" sz="2400" b="1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下午茶</a:t>
              </a:r>
              <a:r>
                <a:rPr lang="zh-CN" altLang="en-US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。</a:t>
              </a:r>
              <a:endParaRPr lang="en-US" altLang="zh-CN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Placeholder 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959" y="4925750"/>
            <a:ext cx="7197665" cy="4233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7929465" y="3139782"/>
            <a:ext cx="8687631" cy="9767782"/>
            <a:chOff x="7365237" y="4764049"/>
            <a:chExt cx="8687631" cy="9767782"/>
          </a:xfrm>
        </p:grpSpPr>
        <p:sp>
          <p:nvSpPr>
            <p:cNvPr id="13" name="Rectangle 12"/>
            <p:cNvSpPr/>
            <p:nvPr/>
          </p:nvSpPr>
          <p:spPr>
            <a:xfrm>
              <a:off x="7800283" y="11484843"/>
              <a:ext cx="7629994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荟萃广东各地特色风味</a:t>
              </a:r>
              <a:endParaRPr lang="en-US" altLang="zh-CN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精选以可持续方式培植的食材，巧制</a:t>
              </a:r>
              <a:r>
                <a:rPr lang="zh-CN" altLang="en-US" sz="2400" b="1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粤菜美膳</a:t>
              </a:r>
              <a:endParaRPr lang="en-US" altLang="zh-CN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一幢优雅别致的中式豪宅，由以灯笼为灵感的灯饰、现代摩登的吊扇与深色木质墙面点缀</a:t>
              </a:r>
              <a:endParaRPr lang="en-US" altLang="zh-CN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2020</a:t>
              </a:r>
              <a:r>
                <a:rPr lang="zh-CN" altLang="en-US" sz="2400" dirty="0" smtClean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年</a:t>
              </a:r>
              <a:r>
                <a:rPr lang="zh-CN" altLang="en-US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至</a:t>
              </a:r>
              <a:r>
                <a:rPr lang="en-US" altLang="zh-CN" sz="2400" dirty="0" smtClean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2022</a:t>
              </a:r>
              <a:r>
                <a:rPr lang="zh-CN" altLang="en-US" sz="2400" dirty="0" smtClean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年</a:t>
              </a:r>
              <a:r>
                <a:rPr lang="zh-CN" altLang="en-US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蝉联广州</a:t>
              </a:r>
              <a:r>
                <a:rPr lang="zh-CN" altLang="en-US" sz="2400" b="1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米其林</a:t>
              </a:r>
              <a:r>
                <a:rPr lang="zh-CN" altLang="en-US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指南一星餐厅荣</a:t>
              </a:r>
              <a:r>
                <a:rPr lang="zh-CN" altLang="en-US" sz="2400" dirty="0" smtClean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誉</a:t>
              </a:r>
              <a:endParaRPr lang="en-US" altLang="zh-CN" sz="2400" dirty="0" smtClean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dirty="0" smtClean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2021</a:t>
              </a:r>
              <a:r>
                <a:rPr lang="zh-CN" altLang="en-US" sz="2400" dirty="0" smtClean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年至</a:t>
              </a:r>
              <a:r>
                <a:rPr lang="en-US" altLang="zh-CN" sz="2400" dirty="0" smtClean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2022</a:t>
              </a:r>
              <a:r>
                <a:rPr lang="zh-CN" altLang="en-US" sz="2400" dirty="0" smtClean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年</a:t>
              </a:r>
              <a:r>
                <a:rPr lang="zh-CN" altLang="en-US" sz="2400" b="1" dirty="0" smtClean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黑</a:t>
              </a:r>
              <a:r>
                <a:rPr lang="zh-CN" altLang="en-US" sz="2400" b="1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珍珠</a:t>
              </a:r>
              <a:r>
                <a:rPr lang="zh-CN" altLang="en-US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餐厅指南一钻餐</a:t>
              </a:r>
              <a:r>
                <a:rPr lang="zh-CN" altLang="en-US" sz="2400" dirty="0" smtClean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厅及</a:t>
              </a:r>
              <a:r>
                <a:rPr lang="en-US" altLang="zh-CN" sz="2400" dirty="0" smtClean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2023</a:t>
              </a:r>
              <a:r>
                <a:rPr lang="zh-CN" altLang="en-US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年黑珍珠餐厅指</a:t>
              </a:r>
              <a:r>
                <a:rPr lang="zh-CN" altLang="en-US" sz="2400" dirty="0" smtClean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南二钻</a:t>
              </a:r>
              <a:r>
                <a:rPr lang="zh-CN" altLang="en-US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餐厅荣</a:t>
              </a:r>
              <a:r>
                <a:rPr lang="zh-CN" altLang="en-US" sz="2400" dirty="0" smtClean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誉</a:t>
              </a:r>
              <a:endParaRPr lang="en-US" altLang="zh-CN" sz="2400" dirty="0" smtClean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altLang="zh-HK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365237" y="4764049"/>
              <a:ext cx="868763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u="sng" dirty="0">
                  <a:solidFill>
                    <a:srgbClr val="0320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广御轩</a:t>
              </a:r>
              <a:endParaRPr lang="en-US" altLang="zh-CN" sz="2400" b="1" u="sng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endParaRPr>
            </a:p>
            <a:p>
              <a:r>
                <a:rPr lang="en-US" altLang="zh-CN" sz="2400" b="1" dirty="0">
                  <a:solidFill>
                    <a:srgbClr val="0320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5 </a:t>
              </a:r>
              <a:r>
                <a:rPr lang="zh-CN" altLang="en-US" sz="2400" b="1" dirty="0">
                  <a:solidFill>
                    <a:srgbClr val="0320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层</a:t>
              </a:r>
              <a:endParaRPr lang="en-US" altLang="zh-CN" sz="2400" b="1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endParaRPr>
            </a:p>
            <a:p>
              <a:r>
                <a:rPr lang="zh-CN" altLang="en-US" sz="2400" dirty="0">
                  <a:solidFill>
                    <a:srgbClr val="0320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座位</a:t>
              </a:r>
              <a:r>
                <a:rPr lang="en-US" altLang="zh-CN" sz="2400" dirty="0">
                  <a:solidFill>
                    <a:srgbClr val="0320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 218</a:t>
              </a:r>
            </a:p>
            <a:p>
              <a:r>
                <a:rPr lang="zh-CN" altLang="en-US" sz="2400" dirty="0">
                  <a:solidFill>
                    <a:srgbClr val="0320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零点 </a:t>
              </a:r>
              <a:r>
                <a:rPr lang="en-US" altLang="zh-CN" sz="2400" dirty="0">
                  <a:solidFill>
                    <a:srgbClr val="0320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| 3</a:t>
              </a:r>
              <a:r>
                <a:rPr lang="zh-CN" altLang="en-US" sz="2400" dirty="0">
                  <a:solidFill>
                    <a:srgbClr val="0320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间露台花园景观包厢</a:t>
              </a:r>
              <a:endParaRPr lang="en-US" altLang="zh-CN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Placeholder 1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3274" y="4910759"/>
            <a:ext cx="7401566" cy="4353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16006094" y="3184753"/>
            <a:ext cx="7709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u="sng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赤醉</a:t>
            </a:r>
            <a:endParaRPr lang="en-US" altLang="zh-CN" sz="2400" b="1" u="sng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6 </a:t>
            </a:r>
            <a:r>
              <a:rPr lang="zh-CN" altLang="en-US" sz="2400" b="1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层</a:t>
            </a:r>
            <a:endParaRPr lang="en-US" altLang="zh-CN" sz="2400" b="1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座位</a:t>
            </a:r>
            <a:r>
              <a:rPr lang="en-US" altLang="zh-CN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242</a:t>
            </a:r>
            <a:endParaRPr lang="en-US" sz="2400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474190" y="9890556"/>
            <a:ext cx="69188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精心订制的酒单涵括</a:t>
            </a:r>
            <a:r>
              <a:rPr lang="zh-CN" altLang="en-US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特选啤酒</a:t>
            </a:r>
            <a:r>
              <a:rPr lang="zh-CN" alt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、</a:t>
            </a:r>
            <a:r>
              <a:rPr lang="zh-CN" altLang="en-US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特调鸡尾酒</a:t>
            </a:r>
            <a:r>
              <a:rPr lang="zh-CN" alt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、顶级</a:t>
            </a:r>
            <a:r>
              <a:rPr lang="zh-CN" altLang="en-US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葡萄酒</a:t>
            </a:r>
            <a:r>
              <a:rPr lang="zh-CN" alt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等</a:t>
            </a:r>
            <a:endParaRPr lang="en-US" altLang="zh-CN" sz="2400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供应可口小食，包括</a:t>
            </a:r>
            <a:r>
              <a:rPr lang="zh-CN" altLang="en-US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烧烤拼盘、烤串</a:t>
            </a:r>
            <a:r>
              <a:rPr lang="zh-CN" alt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等。</a:t>
            </a:r>
            <a:endParaRPr lang="en-US" altLang="zh-CN" sz="2400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另设休闲设施，美妙音乐与</a:t>
            </a:r>
            <a:r>
              <a:rPr lang="zh-CN" altLang="en-US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现场乐队</a:t>
            </a:r>
            <a:r>
              <a:rPr lang="zh-CN" alt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烘托出一派其乐融融的欢愉气氛</a:t>
            </a:r>
            <a:endParaRPr lang="en-US" altLang="zh-CN" sz="2400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25" name="Picture Placeholder 14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05682" y="4895768"/>
            <a:ext cx="7478030" cy="439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45AB23-D519-9F45-B5D8-CB26DDFDCB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sz="4800" dirty="0">
                <a:solidFill>
                  <a:srgbClr val="03202F"/>
                </a:solidFill>
                <a:ea typeface="华康宋体W5(P)" panose="02020500000000000000" pitchFamily="18" charset="-122"/>
              </a:rPr>
              <a:t>身    临    其    味</a:t>
            </a:r>
            <a:endParaRPr lang="en-US" altLang="zh-CN" sz="4800" dirty="0">
              <a:solidFill>
                <a:srgbClr val="03202F"/>
              </a:solidFill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820911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F4E59E90-3D14-B944-88EF-ED192A277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4598" y="1155288"/>
            <a:ext cx="18114801" cy="1349375"/>
          </a:xfrm>
        </p:spPr>
        <p:txBody>
          <a:bodyPr/>
          <a:lstStyle/>
          <a:p>
            <a:r>
              <a:rPr lang="zh-CN" altLang="en-US" sz="4800" dirty="0">
                <a:solidFill>
                  <a:srgbClr val="03202F"/>
                </a:solidFill>
                <a:ea typeface="华康宋体W5(P)" panose="02020500000000000000" pitchFamily="18" charset="-122"/>
              </a:rPr>
              <a:t>身    临    其    味</a:t>
            </a:r>
            <a:endParaRPr lang="en-US" altLang="zh-CN" sz="4800" dirty="0">
              <a:solidFill>
                <a:srgbClr val="03202F"/>
              </a:solidFill>
              <a:ea typeface="华康宋体W5(P)" panose="02020500000000000000" pitchFamily="18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43324" y="3384630"/>
            <a:ext cx="6975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u="sng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苑</a:t>
            </a:r>
            <a:endParaRPr lang="en-US" altLang="zh-CN" sz="2400" b="1" u="sng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95 </a:t>
            </a:r>
            <a:r>
              <a:rPr lang="zh-CN" altLang="en-US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层</a:t>
            </a:r>
            <a:endParaRPr lang="en-US" altLang="zh-CN" sz="2400" b="1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座位 </a:t>
            </a:r>
            <a:r>
              <a:rPr lang="en-US" altLang="zh-CN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129</a:t>
            </a:r>
            <a:endParaRPr lang="en-US" altLang="zh-CN" sz="24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36971" y="10120414"/>
            <a:ext cx="65073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全日美食餐厅</a:t>
            </a:r>
            <a:r>
              <a:rPr lang="zh-CN" alt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，尽览城市胜景</a:t>
            </a:r>
            <a:endParaRPr lang="en-US" altLang="zh-CN" sz="2400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菜单以欧陆式风味为灵感打造，采用以可持续方式培植的新鲜食材，烹制顶级</a:t>
            </a:r>
            <a:r>
              <a:rPr lang="zh-CN" altLang="en-US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海鲜美肴</a:t>
            </a:r>
            <a:endParaRPr lang="en-US" altLang="zh-CN" sz="2400" b="1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025802" y="3384630"/>
            <a:ext cx="64946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u="sng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沁蝶 </a:t>
            </a:r>
            <a:r>
              <a:rPr lang="en-US" altLang="zh-CN" sz="2400" b="1" u="sng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·</a:t>
            </a:r>
            <a:r>
              <a:rPr lang="zh-CN" altLang="en-US" sz="2400" b="1" u="sng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亭</a:t>
            </a:r>
            <a:endParaRPr lang="en-US" altLang="zh-CN" sz="2400" b="1" u="sng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95 </a:t>
            </a:r>
            <a:r>
              <a:rPr lang="zh-CN" altLang="en-US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层</a:t>
            </a:r>
            <a:endParaRPr lang="en-US" altLang="zh-CN" sz="2400" b="1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座位</a:t>
            </a:r>
            <a:r>
              <a:rPr lang="en-US" altLang="zh-CN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73</a:t>
            </a:r>
            <a:endParaRPr lang="en-US" sz="24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025802" y="10120414"/>
            <a:ext cx="68751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丰富</a:t>
            </a:r>
            <a:r>
              <a:rPr lang="zh-CN" alt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菜单包括特色咖啡、香茗、精美小食和新鲜烘培的西点，及颇受欢迎的精美</a:t>
            </a:r>
            <a:r>
              <a:rPr lang="zh-CN" altLang="en-US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下午茶</a:t>
            </a:r>
            <a:endParaRPr lang="en-US" altLang="zh-CN" sz="2400" b="1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入夜，丰富酒单提供单杯或整瓶顶级葡萄酒、鸡尾酒、啤酒等，酒廊气氛也更热闹活跃。</a:t>
            </a:r>
            <a:endParaRPr kumimoji="1" lang="en-GB" altLang="zh-CN" sz="24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315" y="5014045"/>
            <a:ext cx="5906344" cy="4429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23" y="5014045"/>
            <a:ext cx="5877195" cy="439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2418" y="5044025"/>
            <a:ext cx="5832272" cy="4414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59166" y="4999054"/>
            <a:ext cx="6040817" cy="4459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891465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F4E59E90-3D14-B944-88EF-ED192A277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4598" y="1155288"/>
            <a:ext cx="18114801" cy="1349375"/>
          </a:xfrm>
        </p:spPr>
        <p:txBody>
          <a:bodyPr/>
          <a:lstStyle/>
          <a:p>
            <a:r>
              <a:rPr lang="zh-CN" altLang="en-US" sz="4800" dirty="0">
                <a:solidFill>
                  <a:srgbClr val="03202F"/>
                </a:solidFill>
                <a:ea typeface="华康宋体W5(P)" panose="02020500000000000000" pitchFamily="18" charset="-122"/>
              </a:rPr>
              <a:t>身    临    其    味</a:t>
            </a:r>
            <a:endParaRPr lang="en-US" altLang="zh-CN" sz="4800" dirty="0">
              <a:solidFill>
                <a:srgbClr val="03202F"/>
              </a:solidFill>
              <a:ea typeface="华康宋体W5(P)" panose="02020500000000000000" pitchFamily="18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79476" y="3384630"/>
            <a:ext cx="64946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u="sng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黑金燚</a:t>
            </a:r>
            <a:endParaRPr lang="en-US" altLang="zh-CN" sz="2400" b="1" u="sng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107 </a:t>
            </a:r>
            <a:r>
              <a:rPr lang="zh-CN" altLang="en-US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层</a:t>
            </a:r>
            <a:endParaRPr lang="en-US" altLang="zh-CN" sz="2400" b="1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座位</a:t>
            </a:r>
            <a:r>
              <a:rPr lang="en-US" altLang="zh-CN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204</a:t>
            </a:r>
            <a:endParaRPr lang="en-US" altLang="zh-CN" sz="24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40509" y="10082915"/>
            <a:ext cx="81442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受日式料理启迪，黑金燚提供多款</a:t>
            </a:r>
            <a:r>
              <a:rPr kumimoji="1" lang="zh-CN" altLang="en-US" sz="2400" b="1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日式美味</a:t>
            </a:r>
            <a:r>
              <a:rPr kumimoji="1" lang="zh-CN" altLang="en-US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，涮涮锅、寿喜烧、生鱼片和铁板烧等应有尽有。</a:t>
            </a:r>
            <a:endParaRPr kumimoji="1" lang="en-US" altLang="zh-CN" sz="24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独立</a:t>
            </a:r>
            <a:r>
              <a:rPr kumimoji="1" lang="zh-CN" altLang="en-US" sz="2400" b="1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鸡尾酒吧</a:t>
            </a:r>
            <a:r>
              <a:rPr kumimoji="1" lang="zh-CN" altLang="en-US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区的调酒师可为您度身定制清新鸡尾酒，或推荐臻选清酒，与海鲜佳肴完美搭配。</a:t>
            </a:r>
            <a:endParaRPr kumimoji="1" lang="en-US" altLang="zh-CN" sz="24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745503" y="3385367"/>
            <a:ext cx="64946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u="sng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高極</a:t>
            </a:r>
          </a:p>
          <a:p>
            <a:r>
              <a:rPr lang="en-US" altLang="zh-CN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107 </a:t>
            </a:r>
            <a:r>
              <a:rPr lang="zh-CN" altLang="en-US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层</a:t>
            </a:r>
            <a:endParaRPr lang="en-US" altLang="zh-CN" sz="2400" b="1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座位</a:t>
            </a:r>
            <a:r>
              <a:rPr lang="en-US" altLang="zh-CN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13</a:t>
            </a:r>
            <a:r>
              <a:rPr lang="en-US" altLang="zh-CN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8</a:t>
            </a:r>
            <a:endParaRPr lang="en-US" sz="24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745503" y="10120414"/>
            <a:ext cx="77130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广州最高的酒吧</a:t>
            </a:r>
            <a:endParaRPr kumimoji="1" lang="en-US" altLang="zh-CN" sz="24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酒单选择丰富，仿佛带宾客进入</a:t>
            </a:r>
            <a:r>
              <a:rPr kumimoji="1" lang="zh-CN" altLang="en-US" sz="2400" b="1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美酒佳酿</a:t>
            </a:r>
            <a:r>
              <a:rPr kumimoji="1" lang="zh-CN" altLang="en-US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的世界，全球知名陈酒及小有名气精品酒在这里应有尽有</a:t>
            </a:r>
            <a:endParaRPr kumimoji="1" lang="en-US" altLang="zh-CN" sz="24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高極配有乐队</a:t>
            </a:r>
            <a:r>
              <a:rPr kumimoji="1" lang="zh-CN" altLang="en-US" sz="2400" b="1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现场演奏</a:t>
            </a:r>
            <a:r>
              <a:rPr kumimoji="1" lang="zh-CN" altLang="en-US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，为宾客打造精彩难忘的体验</a:t>
            </a:r>
            <a:endParaRPr kumimoji="1" lang="en-US" altLang="zh-HK" sz="24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3" y="5126745"/>
            <a:ext cx="6240127" cy="4406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0554" y="5120152"/>
            <a:ext cx="5635360" cy="440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7621" y="5105162"/>
            <a:ext cx="5590854" cy="4393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606" y="5134130"/>
            <a:ext cx="5841167" cy="4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507978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222" y="110843"/>
            <a:ext cx="24321214" cy="13552973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zh-CN" altLang="en-US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首层瑰丽沁蝶</a:t>
            </a:r>
          </a:p>
        </p:txBody>
      </p:sp>
    </p:spTree>
    <p:extLst>
      <p:ext uri="{BB962C8B-B14F-4D97-AF65-F5344CB8AC3E}">
        <p14:creationId xmlns:p14="http://schemas.microsoft.com/office/powerpoint/2010/main" val="337527913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04" y="110843"/>
            <a:ext cx="24321214" cy="13552973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5</a:t>
            </a:r>
            <a:r>
              <a:rPr lang="zh-CN" altLang="en-US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层广御轩</a:t>
            </a:r>
          </a:p>
        </p:txBody>
      </p:sp>
    </p:spTree>
    <p:extLst>
      <p:ext uri="{BB962C8B-B14F-4D97-AF65-F5344CB8AC3E}">
        <p14:creationId xmlns:p14="http://schemas.microsoft.com/office/powerpoint/2010/main" val="403528242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222" y="110843"/>
            <a:ext cx="24321214" cy="13552973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6</a:t>
            </a:r>
            <a:r>
              <a:rPr lang="zh-CN" altLang="en-US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层赤醉</a:t>
            </a:r>
          </a:p>
        </p:txBody>
      </p:sp>
    </p:spTree>
    <p:extLst>
      <p:ext uri="{BB962C8B-B14F-4D97-AF65-F5344CB8AC3E}">
        <p14:creationId xmlns:p14="http://schemas.microsoft.com/office/powerpoint/2010/main" val="112891316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2" y="110843"/>
            <a:ext cx="24336825" cy="13552973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95</a:t>
            </a:r>
            <a:r>
              <a:rPr lang="zh-CN" altLang="en-US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层沁蝶</a:t>
            </a:r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·</a:t>
            </a:r>
            <a:r>
              <a:rPr lang="zh-CN" altLang="en-US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亭</a:t>
            </a:r>
          </a:p>
        </p:txBody>
      </p:sp>
    </p:spTree>
    <p:extLst>
      <p:ext uri="{BB962C8B-B14F-4D97-AF65-F5344CB8AC3E}">
        <p14:creationId xmlns:p14="http://schemas.microsoft.com/office/powerpoint/2010/main" val="105377407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46" y="110843"/>
            <a:ext cx="24295261" cy="13552973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11715646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95</a:t>
            </a:r>
            <a:r>
              <a:rPr lang="zh-CN" altLang="en-US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层苑</a:t>
            </a:r>
          </a:p>
        </p:txBody>
      </p:sp>
    </p:spTree>
    <p:extLst>
      <p:ext uri="{BB962C8B-B14F-4D97-AF65-F5344CB8AC3E}">
        <p14:creationId xmlns:p14="http://schemas.microsoft.com/office/powerpoint/2010/main" val="191770384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007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82" y="110843"/>
            <a:ext cx="24336825" cy="13552973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16195040" y="12628640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107</a:t>
            </a:r>
            <a:r>
              <a:rPr lang="zh-CN" altLang="en-US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层黑金燚</a:t>
            </a:r>
          </a:p>
          <a:p>
            <a:pPr algn="r" hangingPunct="1"/>
            <a:endParaRPr lang="zh-CN" altLang="en-US" sz="3200" i="1" dirty="0">
              <a:solidFill>
                <a:schemeClr val="bg1"/>
              </a:solidFill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732555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564" y="110843"/>
            <a:ext cx="24295261" cy="13552973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1619504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107</a:t>
            </a:r>
            <a:r>
              <a:rPr lang="zh-CN" altLang="en-US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层高極</a:t>
            </a:r>
          </a:p>
        </p:txBody>
      </p:sp>
    </p:spTree>
    <p:extLst>
      <p:ext uri="{BB962C8B-B14F-4D97-AF65-F5344CB8AC3E}">
        <p14:creationId xmlns:p14="http://schemas.microsoft.com/office/powerpoint/2010/main" val="298499940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76328" y="3942771"/>
            <a:ext cx="12558319" cy="1509397"/>
          </a:xfrm>
        </p:spPr>
        <p:txBody>
          <a:bodyPr/>
          <a:lstStyle/>
          <a:p>
            <a:r>
              <a:rPr lang="en-US" sz="5500" dirty="0" err="1">
                <a:ea typeface="华康宋体W5(P)" panose="02020500000000000000" pitchFamily="18" charset="-122"/>
              </a:rPr>
              <a:t>宴</a:t>
            </a:r>
            <a:r>
              <a:rPr lang="zh-CN" altLang="en-US" sz="5500" dirty="0">
                <a:ea typeface="华康宋体W5(P)" panose="02020500000000000000" pitchFamily="18" charset="-122"/>
              </a:rPr>
              <a:t> </a:t>
            </a:r>
            <a:r>
              <a:rPr lang="en-US" sz="5500" dirty="0" err="1">
                <a:ea typeface="华康宋体W5(P)" panose="02020500000000000000" pitchFamily="18" charset="-122"/>
              </a:rPr>
              <a:t>会</a:t>
            </a:r>
            <a:r>
              <a:rPr lang="zh-CN" altLang="en-US" sz="5500" dirty="0">
                <a:ea typeface="华康宋体W5(P)" panose="02020500000000000000" pitchFamily="18" charset="-122"/>
              </a:rPr>
              <a:t> </a:t>
            </a:r>
            <a:r>
              <a:rPr lang="en-US" sz="5500" dirty="0" err="1">
                <a:ea typeface="华康宋体W5(P)" panose="02020500000000000000" pitchFamily="18" charset="-122"/>
              </a:rPr>
              <a:t>场</a:t>
            </a:r>
            <a:r>
              <a:rPr lang="zh-CN" altLang="en-US" sz="5500" dirty="0">
                <a:ea typeface="华康宋体W5(P)" panose="02020500000000000000" pitchFamily="18" charset="-122"/>
              </a:rPr>
              <a:t> </a:t>
            </a:r>
            <a:r>
              <a:rPr lang="en-US" sz="5500" dirty="0" err="1">
                <a:ea typeface="华康宋体W5(P)" panose="02020500000000000000" pitchFamily="18" charset="-122"/>
              </a:rPr>
              <a:t>地</a:t>
            </a:r>
            <a:endParaRPr lang="en-US" sz="5500" dirty="0"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331255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F94CEF-984D-7F4F-BD16-D279597450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368948" y="2510507"/>
            <a:ext cx="8351084" cy="1003591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zh-CN" altLang="en-US" sz="2400" dirty="0">
                <a:ea typeface="华康宋体W5(P)" panose="02020500000000000000" pitchFamily="18" charset="-122"/>
              </a:rPr>
              <a:t>位于周大福金融中心顶部的广州瑰丽酒店拥有 </a:t>
            </a:r>
            <a:r>
              <a:rPr lang="en-US" altLang="zh-CN" sz="2400" dirty="0">
                <a:ea typeface="华康宋体W5(P)" panose="02020500000000000000" pitchFamily="18" charset="-122"/>
              </a:rPr>
              <a:t>3,250 </a:t>
            </a:r>
            <a:r>
              <a:rPr lang="zh-CN" altLang="en-US" sz="2400" dirty="0">
                <a:ea typeface="华康宋体W5(P)" panose="02020500000000000000" pitchFamily="18" charset="-122"/>
              </a:rPr>
              <a:t>平米多功能场地，</a:t>
            </a:r>
            <a:r>
              <a:rPr lang="en-US" sz="2400" dirty="0">
                <a:ea typeface="华康宋体W5(P)" panose="02020500000000000000" pitchFamily="18" charset="-122"/>
              </a:rPr>
              <a:t> </a:t>
            </a:r>
            <a:r>
              <a:rPr lang="zh-CN" altLang="en-US" sz="2400" dirty="0">
                <a:ea typeface="华康宋体W5(P)" panose="02020500000000000000" pitchFamily="18" charset="-122"/>
              </a:rPr>
              <a:t>其中包括大宴会厅、三间画阁多功能厅、两间贵宾厅、一间画阁套房及数间多功能厅等，位于 </a:t>
            </a:r>
            <a:r>
              <a:rPr lang="en-US" altLang="zh-CN" sz="2400" dirty="0">
                <a:ea typeface="华康宋体W5(P)" panose="02020500000000000000" pitchFamily="18" charset="-122"/>
              </a:rPr>
              <a:t>108 </a:t>
            </a:r>
            <a:r>
              <a:rPr lang="zh-CN" altLang="en-US" sz="2400" dirty="0">
                <a:ea typeface="华康宋体W5(P)" panose="02020500000000000000" pitchFamily="18" charset="-122"/>
              </a:rPr>
              <a:t>层尊贵私密的丽雅阁是国内最高会议及活动之所。</a:t>
            </a:r>
            <a:endParaRPr lang="en-US" altLang="zh-CN" sz="2400" dirty="0"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endParaRPr lang="en-US" sz="2600" b="1" u="sng" dirty="0"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zh-CN" altLang="en-US" sz="2600" b="1" u="sng" dirty="0">
                <a:ea typeface="华康宋体W5(P)" panose="02020500000000000000" pitchFamily="18" charset="-122"/>
              </a:rPr>
              <a:t>大宴会厅 </a:t>
            </a:r>
            <a:r>
              <a:rPr lang="en-US" altLang="zh-CN" sz="2600" b="1" u="sng" dirty="0">
                <a:ea typeface="华康宋体W5(P)" panose="02020500000000000000" pitchFamily="18" charset="-122"/>
              </a:rPr>
              <a:t>– 3 </a:t>
            </a:r>
            <a:r>
              <a:rPr lang="zh-CN" altLang="en-US" sz="2600" b="1" u="sng" dirty="0">
                <a:ea typeface="华康宋体W5(P)" panose="02020500000000000000" pitchFamily="18" charset="-122"/>
              </a:rPr>
              <a:t>层 </a:t>
            </a:r>
            <a:r>
              <a:rPr lang="en-US" altLang="zh-CN" sz="2600" b="1" u="sng" dirty="0">
                <a:ea typeface="华康宋体W5(P)" panose="02020500000000000000" pitchFamily="18" charset="-122"/>
              </a:rPr>
              <a:t>/ 958 </a:t>
            </a:r>
            <a:r>
              <a:rPr lang="zh-CN" altLang="en-US" sz="2600" b="1" u="sng" dirty="0">
                <a:ea typeface="华康宋体W5(P)" panose="02020500000000000000" pitchFamily="18" charset="-122"/>
              </a:rPr>
              <a:t>平方米</a:t>
            </a: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zh-CN" altLang="en-US" sz="2400" dirty="0">
                <a:ea typeface="华康宋体W5(P)" panose="02020500000000000000" pitchFamily="18" charset="-122"/>
              </a:rPr>
              <a:t>大宴会厅面积为 </a:t>
            </a:r>
            <a:r>
              <a:rPr lang="en-US" altLang="zh-CN" sz="2400" dirty="0">
                <a:ea typeface="华康宋体W5(P)" panose="02020500000000000000" pitchFamily="18" charset="-122"/>
              </a:rPr>
              <a:t>958 </a:t>
            </a:r>
            <a:r>
              <a:rPr lang="zh-CN" altLang="en-US" sz="2400" dirty="0">
                <a:ea typeface="华康宋体W5(P)" panose="02020500000000000000" pitchFamily="18" charset="-122"/>
              </a:rPr>
              <a:t>平米，附设前厅和画阁套房，可接待多达 </a:t>
            </a:r>
            <a:r>
              <a:rPr lang="en-US" altLang="zh-CN" sz="2400" dirty="0">
                <a:ea typeface="华康宋体W5(P)" panose="02020500000000000000" pitchFamily="18" charset="-122"/>
              </a:rPr>
              <a:t>700 </a:t>
            </a:r>
            <a:r>
              <a:rPr lang="zh-CN" altLang="en-US" sz="2400" dirty="0">
                <a:ea typeface="华康宋体W5(P)" panose="02020500000000000000" pitchFamily="18" charset="-122"/>
              </a:rPr>
              <a:t>位宾客的辉煌盛典。大宴会厅还可灵活分隔，以满足不同规模活动的需求。 </a:t>
            </a:r>
          </a:p>
          <a:p>
            <a:pPr>
              <a:lnSpc>
                <a:spcPct val="100000"/>
              </a:lnSpc>
              <a:spcBef>
                <a:spcPts val="2000"/>
              </a:spcBef>
            </a:pPr>
            <a:endParaRPr lang="en-US" sz="2600" b="1" u="sng" dirty="0"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zh-CN" altLang="en-US" sz="2600" b="1" u="sng" dirty="0">
                <a:ea typeface="华康宋体W5(P)" panose="02020500000000000000" pitchFamily="18" charset="-122"/>
              </a:rPr>
              <a:t>丽府</a:t>
            </a:r>
            <a:r>
              <a:rPr lang="en-US" sz="2600" b="1" u="sng" dirty="0">
                <a:ea typeface="华康宋体W5(P)" panose="02020500000000000000" pitchFamily="18" charset="-122"/>
              </a:rPr>
              <a:t> – 4 </a:t>
            </a:r>
            <a:r>
              <a:rPr lang="zh-CN" altLang="en-US" sz="2600" b="1" u="sng" dirty="0">
                <a:ea typeface="华康宋体W5(P)" panose="02020500000000000000" pitchFamily="18" charset="-122"/>
              </a:rPr>
              <a:t>层</a:t>
            </a:r>
            <a:r>
              <a:rPr lang="en-US" sz="2600" b="1" u="sng" dirty="0">
                <a:ea typeface="华康宋体W5(P)" panose="02020500000000000000" pitchFamily="18" charset="-122"/>
              </a:rPr>
              <a:t> </a:t>
            </a:r>
            <a:r>
              <a:rPr lang="en-US" sz="2600" b="1" u="sng">
                <a:ea typeface="华康宋体W5(P)" panose="02020500000000000000" pitchFamily="18" charset="-122"/>
              </a:rPr>
              <a:t>/ </a:t>
            </a:r>
            <a:r>
              <a:rPr lang="en-US" altLang="zh-CN" sz="2600" b="1" u="sng">
                <a:ea typeface="华康宋体W5(P)" panose="02020500000000000000" pitchFamily="18" charset="-122"/>
              </a:rPr>
              <a:t>739</a:t>
            </a:r>
            <a:r>
              <a:rPr lang="en-US" sz="2600" b="1" u="sng">
                <a:ea typeface="华康宋体W5(P)" panose="02020500000000000000" pitchFamily="18" charset="-122"/>
              </a:rPr>
              <a:t> </a:t>
            </a:r>
            <a:r>
              <a:rPr lang="zh-CN" altLang="en-US" sz="2600" b="1" u="sng" dirty="0">
                <a:ea typeface="华康宋体W5(P)" panose="02020500000000000000" pitchFamily="18" charset="-122"/>
              </a:rPr>
              <a:t>平方米</a:t>
            </a:r>
            <a:endParaRPr lang="en-US" altLang="zh-CN" sz="2600" b="1" u="sng" dirty="0"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zh-CN" altLang="en-US" sz="2400" dirty="0">
                <a:ea typeface="华康宋体W5(P)" panose="02020500000000000000" pitchFamily="18" charset="-122"/>
              </a:rPr>
              <a:t>丽府宛若一座华贵的私人宅邸，设计精美且功能齐全，是举办会议、活动及特殊庆典的尊尚之选。</a:t>
            </a:r>
            <a:endParaRPr lang="en-US" altLang="zh-CN" sz="2400" dirty="0"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endParaRPr lang="en-US" sz="2600" dirty="0"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zh-CN" altLang="en-US" sz="2600" b="1" u="sng" dirty="0">
                <a:ea typeface="华康宋体W5(P)" panose="02020500000000000000" pitchFamily="18" charset="-122"/>
              </a:rPr>
              <a:t>丽雅阁 </a:t>
            </a:r>
            <a:r>
              <a:rPr lang="en-US" sz="2600" b="1" u="sng" dirty="0">
                <a:ea typeface="华康宋体W5(P)" panose="02020500000000000000" pitchFamily="18" charset="-122"/>
              </a:rPr>
              <a:t>– 108 </a:t>
            </a:r>
            <a:r>
              <a:rPr lang="zh-CN" altLang="en-US" sz="2600" b="1" u="sng" dirty="0">
                <a:ea typeface="华康宋体W5(P)" panose="02020500000000000000" pitchFamily="18" charset="-122"/>
              </a:rPr>
              <a:t>层</a:t>
            </a:r>
            <a:r>
              <a:rPr lang="en-US" sz="2600" b="1" u="sng" dirty="0">
                <a:ea typeface="华康宋体W5(P)" panose="02020500000000000000" pitchFamily="18" charset="-122"/>
              </a:rPr>
              <a:t> / 300 </a:t>
            </a:r>
            <a:r>
              <a:rPr lang="zh-CN" altLang="en-US" sz="2600" b="1" u="sng" dirty="0">
                <a:ea typeface="华康宋体W5(P)" panose="02020500000000000000" pitchFamily="18" charset="-122"/>
              </a:rPr>
              <a:t>平方米</a:t>
            </a:r>
            <a:endParaRPr lang="en-US" altLang="zh-CN" sz="2600" b="1" u="sng" dirty="0"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zh-CN" altLang="en-US" sz="2400" dirty="0">
                <a:ea typeface="华康宋体W5(P)" panose="02020500000000000000" pitchFamily="18" charset="-122"/>
              </a:rPr>
              <a:t>位于 </a:t>
            </a:r>
            <a:r>
              <a:rPr lang="en-US" altLang="zh-CN" sz="2400" dirty="0">
                <a:ea typeface="华康宋体W5(P)" panose="02020500000000000000" pitchFamily="18" charset="-122"/>
              </a:rPr>
              <a:t>108 </a:t>
            </a:r>
            <a:r>
              <a:rPr lang="zh-CN" altLang="en-US" sz="2400" dirty="0">
                <a:ea typeface="华康宋体W5(P)" panose="02020500000000000000" pitchFamily="18" charset="-122"/>
              </a:rPr>
              <a:t>层的丽雅阁，俯瞰珠江璀璨景致，尽览天河区的繁华风貌。置身于此，沉浸于独特美食体验和热情悉心服务，徜徉于宽敞优美的露台，镌刻恒久回忆。</a:t>
            </a:r>
            <a:endParaRPr lang="en-US" sz="2600" dirty="0">
              <a:ea typeface="华康宋体W5(P)" panose="02020500000000000000" pitchFamily="18" charset="-122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BB8944-BDDD-2C4E-9EBA-6062DACE4DD4}"/>
              </a:ext>
            </a:extLst>
          </p:cNvPr>
          <p:cNvSpPr txBox="1">
            <a:spLocks/>
          </p:cNvSpPr>
          <p:nvPr/>
        </p:nvSpPr>
        <p:spPr>
          <a:xfrm>
            <a:off x="15032236" y="1375651"/>
            <a:ext cx="8687795" cy="1349375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zh-CN" altLang="en-US" dirty="0">
                <a:ea typeface="华康宋体W5(P)" panose="02020500000000000000" pitchFamily="18" charset="-122"/>
              </a:rPr>
              <a:t>身    临    其    聚</a:t>
            </a:r>
          </a:p>
        </p:txBody>
      </p:sp>
    </p:spTree>
    <p:extLst>
      <p:ext uri="{BB962C8B-B14F-4D97-AF65-F5344CB8AC3E}">
        <p14:creationId xmlns:p14="http://schemas.microsoft.com/office/powerpoint/2010/main" val="241923085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82" y="110843"/>
            <a:ext cx="24336825" cy="1355297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1607312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3</a:t>
            </a:r>
            <a:r>
              <a:rPr lang="zh-CN" altLang="en-US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层大宴会厅</a:t>
            </a:r>
          </a:p>
        </p:txBody>
      </p:sp>
    </p:spTree>
    <p:extLst>
      <p:ext uri="{BB962C8B-B14F-4D97-AF65-F5344CB8AC3E}">
        <p14:creationId xmlns:p14="http://schemas.microsoft.com/office/powerpoint/2010/main" val="67888821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564" y="110843"/>
            <a:ext cx="24336825" cy="13552973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1607312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108</a:t>
            </a:r>
            <a:r>
              <a:rPr lang="zh-CN" altLang="en-US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层丽雅阁</a:t>
            </a:r>
          </a:p>
        </p:txBody>
      </p:sp>
    </p:spTree>
    <p:extLst>
      <p:ext uri="{BB962C8B-B14F-4D97-AF65-F5344CB8AC3E}">
        <p14:creationId xmlns:p14="http://schemas.microsoft.com/office/powerpoint/2010/main" val="171729801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205690" y="342697"/>
            <a:ext cx="13972621" cy="1349375"/>
          </a:xfrm>
        </p:spPr>
        <p:txBody>
          <a:bodyPr/>
          <a:lstStyle/>
          <a:p>
            <a:r>
              <a:rPr lang="zh-CN" altLang="en-US" sz="4800" dirty="0">
                <a:ea typeface="华康宋体W5(P)" panose="02020500000000000000" pitchFamily="18" charset="-122"/>
              </a:rPr>
              <a:t>容纳人数</a:t>
            </a:r>
            <a:r>
              <a:rPr lang="en-US" altLang="zh-CN" sz="4800" dirty="0">
                <a:ea typeface="华康宋体W5(P)" panose="02020500000000000000" pitchFamily="18" charset="-122"/>
              </a:rPr>
              <a:t> &amp; </a:t>
            </a:r>
            <a:r>
              <a:rPr lang="zh-CN" altLang="en-US" sz="4800" dirty="0">
                <a:ea typeface="华康宋体W5(P)" panose="02020500000000000000" pitchFamily="18" charset="-122"/>
              </a:rPr>
              <a:t>会议场地尺寸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255131"/>
              </p:ext>
            </p:extLst>
          </p:nvPr>
        </p:nvGraphicFramePr>
        <p:xfrm>
          <a:off x="2112191" y="1567236"/>
          <a:ext cx="20227832" cy="432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538282">
                  <a:extLst>
                    <a:ext uri="{9D8B030D-6E8A-4147-A177-3AD203B41FA5}">
                      <a16:colId xmlns:a16="http://schemas.microsoft.com/office/drawing/2014/main" val="3937206506"/>
                    </a:ext>
                  </a:extLst>
                </a:gridCol>
                <a:gridCol w="1442610">
                  <a:extLst>
                    <a:ext uri="{9D8B030D-6E8A-4147-A177-3AD203B41FA5}">
                      <a16:colId xmlns:a16="http://schemas.microsoft.com/office/drawing/2014/main" val="3889664735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73099388"/>
                    </a:ext>
                  </a:extLst>
                </a:gridCol>
                <a:gridCol w="1504336">
                  <a:extLst>
                    <a:ext uri="{9D8B030D-6E8A-4147-A177-3AD203B41FA5}">
                      <a16:colId xmlns:a16="http://schemas.microsoft.com/office/drawing/2014/main" val="3569237981"/>
                    </a:ext>
                  </a:extLst>
                </a:gridCol>
                <a:gridCol w="1640920">
                  <a:extLst>
                    <a:ext uri="{9D8B030D-6E8A-4147-A177-3AD203B41FA5}">
                      <a16:colId xmlns:a16="http://schemas.microsoft.com/office/drawing/2014/main" val="919864140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3536102821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1568488047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71070090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3053110846"/>
                    </a:ext>
                  </a:extLst>
                </a:gridCol>
              </a:tblGrid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层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面积 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(m</a:t>
                      </a:r>
                      <a:r>
                        <a:rPr lang="en-US" altLang="zh-CN" sz="1800" baseline="300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尺寸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层高 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(m)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酒会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圆桌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剧院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课桌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U </a:t>
                      </a:r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型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665587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大宴会厅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958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29.9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宽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7.9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700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560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700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364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743473931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大宴会厅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480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宽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7.9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350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280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350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445093641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大宴会厅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260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17.4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</a:t>
                      </a:r>
                      <a:r>
                        <a:rPr lang="en-US" altLang="zh-CN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14.9</a:t>
                      </a:r>
                      <a:r>
                        <a:rPr lang="en-US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宽</a:t>
                      </a:r>
                      <a:r>
                        <a:rPr lang="en-US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7.9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190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140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190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84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287483881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大宴会厅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218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14.9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14.6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宽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7.9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160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160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72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4020230687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大宴会厅前厅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230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38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宽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5.4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240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285165674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大宴会厅前厅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270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9.3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宽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5.5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250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559944039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画阁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301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100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12</a:t>
                      </a: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 X </a:t>
                      </a: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8.3</a:t>
                      </a: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宽</a:t>
                      </a: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90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50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108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42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40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685347517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画阁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303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135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9.6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宽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110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60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132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64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50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65195801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画阁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305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110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9.2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宽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62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28507056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339765"/>
              </p:ext>
            </p:extLst>
          </p:nvPr>
        </p:nvGraphicFramePr>
        <p:xfrm>
          <a:off x="2112190" y="6139179"/>
          <a:ext cx="20227832" cy="432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538282">
                  <a:extLst>
                    <a:ext uri="{9D8B030D-6E8A-4147-A177-3AD203B41FA5}">
                      <a16:colId xmlns:a16="http://schemas.microsoft.com/office/drawing/2014/main" val="3937206506"/>
                    </a:ext>
                  </a:extLst>
                </a:gridCol>
                <a:gridCol w="1442610">
                  <a:extLst>
                    <a:ext uri="{9D8B030D-6E8A-4147-A177-3AD203B41FA5}">
                      <a16:colId xmlns:a16="http://schemas.microsoft.com/office/drawing/2014/main" val="3889664735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73099388"/>
                    </a:ext>
                  </a:extLst>
                </a:gridCol>
                <a:gridCol w="1504336">
                  <a:extLst>
                    <a:ext uri="{9D8B030D-6E8A-4147-A177-3AD203B41FA5}">
                      <a16:colId xmlns:a16="http://schemas.microsoft.com/office/drawing/2014/main" val="3569237981"/>
                    </a:ext>
                  </a:extLst>
                </a:gridCol>
                <a:gridCol w="1640920">
                  <a:extLst>
                    <a:ext uri="{9D8B030D-6E8A-4147-A177-3AD203B41FA5}">
                      <a16:colId xmlns:a16="http://schemas.microsoft.com/office/drawing/2014/main" val="919864140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3536102821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1568488047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71070090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3053110846"/>
                    </a:ext>
                  </a:extLst>
                </a:gridCol>
              </a:tblGrid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层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面积 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(m</a:t>
                      </a:r>
                      <a:r>
                        <a:rPr lang="en-US" altLang="zh-CN" sz="1800" baseline="300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尺寸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层高 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(m)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酒会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圆桌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剧院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课桌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U </a:t>
                      </a:r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型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665587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丽舍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401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12.5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宽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743473931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丽舍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402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12.2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7.3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宽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445093641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丽舍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403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</a:t>
                      </a:r>
                      <a:r>
                        <a:rPr lang="en-US" altLang="zh-CN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宽</a:t>
                      </a:r>
                      <a:r>
                        <a:rPr lang="en-US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94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36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287483881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丽舍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404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9.1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8.8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宽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84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4020230687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酒吧</a:t>
                      </a:r>
                      <a:endParaRPr lang="en-US" altLang="zh-CN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35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4.8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7.3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宽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285165674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丽府厨房</a:t>
                      </a:r>
                      <a:endParaRPr lang="en-US" altLang="zh-CN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105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9.3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11.3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宽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24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559944039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丽景</a:t>
                      </a:r>
                      <a:endParaRPr lang="en-US" altLang="zh-CN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100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9</a:t>
                      </a: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 X </a:t>
                      </a: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11</a:t>
                      </a: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宽</a:t>
                      </a: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12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-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-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-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-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685347517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丽府客厅</a:t>
                      </a:r>
                      <a:endParaRPr lang="en-US" altLang="zh-CN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12.5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宽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34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65195801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行政会议室</a:t>
                      </a:r>
                      <a:endParaRPr lang="en-US" altLang="zh-CN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5.2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7.7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宽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28507056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570596"/>
              </p:ext>
            </p:extLst>
          </p:nvPr>
        </p:nvGraphicFramePr>
        <p:xfrm>
          <a:off x="2112190" y="10711122"/>
          <a:ext cx="20227832" cy="1728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538282">
                  <a:extLst>
                    <a:ext uri="{9D8B030D-6E8A-4147-A177-3AD203B41FA5}">
                      <a16:colId xmlns:a16="http://schemas.microsoft.com/office/drawing/2014/main" val="3937206506"/>
                    </a:ext>
                  </a:extLst>
                </a:gridCol>
                <a:gridCol w="1442610">
                  <a:extLst>
                    <a:ext uri="{9D8B030D-6E8A-4147-A177-3AD203B41FA5}">
                      <a16:colId xmlns:a16="http://schemas.microsoft.com/office/drawing/2014/main" val="3889664735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73099388"/>
                    </a:ext>
                  </a:extLst>
                </a:gridCol>
                <a:gridCol w="1504336">
                  <a:extLst>
                    <a:ext uri="{9D8B030D-6E8A-4147-A177-3AD203B41FA5}">
                      <a16:colId xmlns:a16="http://schemas.microsoft.com/office/drawing/2014/main" val="3569237981"/>
                    </a:ext>
                  </a:extLst>
                </a:gridCol>
                <a:gridCol w="1640920">
                  <a:extLst>
                    <a:ext uri="{9D8B030D-6E8A-4147-A177-3AD203B41FA5}">
                      <a16:colId xmlns:a16="http://schemas.microsoft.com/office/drawing/2014/main" val="919864140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3536102821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1568488047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71070090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3053110846"/>
                    </a:ext>
                  </a:extLst>
                </a:gridCol>
              </a:tblGrid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108</a:t>
                      </a:r>
                      <a:r>
                        <a:rPr lang="en-US" altLang="zh-CN" sz="1800" baseline="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层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面积 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(m</a:t>
                      </a:r>
                      <a:r>
                        <a:rPr lang="en-US" altLang="zh-CN" sz="1800" baseline="300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尺寸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层高 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(m)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酒会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圆桌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剧院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课桌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U </a:t>
                      </a:r>
                      <a:r>
                        <a:rPr lang="zh-CN" altLang="en-US" sz="18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型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665587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丽雅阁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300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宽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4.9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743473931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丽雅阁前厅</a:t>
                      </a:r>
                      <a:endParaRPr lang="en-US" altLang="zh-CN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119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4.9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445093641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酒吧</a:t>
                      </a:r>
                      <a:endParaRPr lang="en-US" altLang="zh-CN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65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4.6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长</a:t>
                      </a:r>
                      <a:r>
                        <a:rPr lang="en-US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 X </a:t>
                      </a:r>
                      <a:r>
                        <a:rPr lang="en-US" altLang="zh-CN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en-US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宽</a:t>
                      </a:r>
                      <a:r>
                        <a:rPr lang="en-US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4.9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287483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121242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E59E90-3D14-B944-88EF-ED192A277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4598" y="1155288"/>
            <a:ext cx="18114801" cy="1349375"/>
          </a:xfrm>
        </p:spPr>
        <p:txBody>
          <a:bodyPr/>
          <a:lstStyle/>
          <a:p>
            <a:r>
              <a:rPr lang="en-US" altLang="zh-CN" sz="4800" dirty="0">
                <a:ea typeface="华康宋体W5(P)" panose="02020500000000000000" pitchFamily="18" charset="-122"/>
              </a:rPr>
              <a:t>3 </a:t>
            </a:r>
            <a:r>
              <a:rPr lang="zh-CN" altLang="en-US" sz="4800" dirty="0">
                <a:ea typeface="华康宋体W5(P)" panose="02020500000000000000" pitchFamily="18" charset="-122"/>
              </a:rPr>
              <a:t>层 </a:t>
            </a:r>
            <a:r>
              <a:rPr lang="en-US" altLang="zh-CN" sz="4800" dirty="0">
                <a:ea typeface="华康宋体W5(P)" panose="02020500000000000000" pitchFamily="18" charset="-122"/>
              </a:rPr>
              <a:t>– </a:t>
            </a:r>
            <a:r>
              <a:rPr lang="zh-CN" altLang="en-US" sz="4800" dirty="0">
                <a:ea typeface="华康宋体W5(P)" panose="02020500000000000000" pitchFamily="18" charset="-122"/>
              </a:rPr>
              <a:t>大宴会厅及多功能厅</a:t>
            </a:r>
            <a:endParaRPr lang="en-US" sz="4800" dirty="0">
              <a:ea typeface="华康宋体W5(P)" panose="02020500000000000000" pitchFamily="18" charset="-122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472" y="3944675"/>
            <a:ext cx="22166977" cy="7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0447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E59E90-3D14-B944-88EF-ED192A277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4598" y="1155288"/>
            <a:ext cx="18114801" cy="1349375"/>
          </a:xfrm>
        </p:spPr>
        <p:txBody>
          <a:bodyPr/>
          <a:lstStyle/>
          <a:p>
            <a:r>
              <a:rPr lang="en-US" altLang="zh-CN" sz="4800" dirty="0">
                <a:ea typeface="华康宋体W5(P)" panose="02020500000000000000" pitchFamily="18" charset="-122"/>
              </a:rPr>
              <a:t>4 </a:t>
            </a:r>
            <a:r>
              <a:rPr lang="zh-CN" altLang="en-US" sz="4800" dirty="0">
                <a:ea typeface="华康宋体W5(P)" panose="02020500000000000000" pitchFamily="18" charset="-122"/>
              </a:rPr>
              <a:t>层 </a:t>
            </a:r>
            <a:r>
              <a:rPr lang="en-US" altLang="zh-CN" sz="4800" dirty="0">
                <a:ea typeface="华康宋体W5(P)" panose="02020500000000000000" pitchFamily="18" charset="-122"/>
              </a:rPr>
              <a:t>– </a:t>
            </a:r>
            <a:r>
              <a:rPr lang="zh-CN" altLang="en-US" sz="4800" dirty="0">
                <a:ea typeface="华康宋体W5(P)" panose="02020500000000000000" pitchFamily="18" charset="-122"/>
              </a:rPr>
              <a:t>丽府</a:t>
            </a:r>
            <a:endParaRPr lang="en-US" sz="4800" dirty="0">
              <a:ea typeface="华康宋体W5(P)" panose="02020500000000000000" pitchFamily="18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05" y="3157407"/>
            <a:ext cx="20917189" cy="74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4811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E59E90-3D14-B944-88EF-ED192A277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4598" y="1155288"/>
            <a:ext cx="18114801" cy="1349375"/>
          </a:xfrm>
        </p:spPr>
        <p:txBody>
          <a:bodyPr/>
          <a:lstStyle/>
          <a:p>
            <a:r>
              <a:rPr lang="en-US" altLang="zh-CN" sz="4800" dirty="0">
                <a:ea typeface="华康宋体W5(P)" panose="02020500000000000000" pitchFamily="18" charset="-122"/>
              </a:rPr>
              <a:t>108 </a:t>
            </a:r>
            <a:r>
              <a:rPr lang="zh-CN" altLang="en-US" sz="4800" dirty="0">
                <a:ea typeface="华康宋体W5(P)" panose="02020500000000000000" pitchFamily="18" charset="-122"/>
              </a:rPr>
              <a:t>层 </a:t>
            </a:r>
            <a:r>
              <a:rPr lang="en-US" altLang="zh-CN" sz="4800" dirty="0">
                <a:ea typeface="华康宋体W5(P)" panose="02020500000000000000" pitchFamily="18" charset="-122"/>
              </a:rPr>
              <a:t>– </a:t>
            </a:r>
            <a:r>
              <a:rPr lang="zh-CN" altLang="en-US" sz="4800" dirty="0">
                <a:ea typeface="华康宋体W5(P)" panose="02020500000000000000" pitchFamily="18" charset="-122"/>
              </a:rPr>
              <a:t>丽雅阁</a:t>
            </a:r>
            <a:endParaRPr lang="en-US" sz="4800" dirty="0">
              <a:ea typeface="华康宋体W5(P)" panose="02020500000000000000" pitchFamily="18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07" y="4304370"/>
            <a:ext cx="21282981" cy="67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8549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09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76328" y="3942771"/>
            <a:ext cx="12558319" cy="1509397"/>
          </a:xfrm>
        </p:spPr>
        <p:txBody>
          <a:bodyPr/>
          <a:lstStyle/>
          <a:p>
            <a:r>
              <a:rPr lang="en-US" sz="5500" dirty="0" err="1">
                <a:ea typeface="华康宋体W5(P)" panose="02020500000000000000" pitchFamily="18" charset="-122"/>
              </a:rPr>
              <a:t>康</a:t>
            </a:r>
            <a:r>
              <a:rPr lang="zh-CN" altLang="en-US" sz="5500" dirty="0">
                <a:ea typeface="华康宋体W5(P)" panose="02020500000000000000" pitchFamily="18" charset="-122"/>
              </a:rPr>
              <a:t> </a:t>
            </a:r>
            <a:r>
              <a:rPr lang="en-US" sz="5500" dirty="0" err="1">
                <a:ea typeface="华康宋体W5(P)" panose="02020500000000000000" pitchFamily="18" charset="-122"/>
              </a:rPr>
              <a:t>乐</a:t>
            </a:r>
            <a:r>
              <a:rPr lang="zh-CN" altLang="en-US" sz="5500" dirty="0">
                <a:ea typeface="华康宋体W5(P)" panose="02020500000000000000" pitchFamily="18" charset="-122"/>
              </a:rPr>
              <a:t> </a:t>
            </a:r>
            <a:r>
              <a:rPr lang="en-US" sz="5500" dirty="0" err="1">
                <a:ea typeface="华康宋体W5(P)" panose="02020500000000000000" pitchFamily="18" charset="-122"/>
              </a:rPr>
              <a:t>休</a:t>
            </a:r>
            <a:r>
              <a:rPr lang="zh-CN" altLang="en-US" sz="5500" dirty="0">
                <a:ea typeface="华康宋体W5(P)" panose="02020500000000000000" pitchFamily="18" charset="-122"/>
              </a:rPr>
              <a:t> </a:t>
            </a:r>
            <a:r>
              <a:rPr lang="en-US" sz="5500" dirty="0" err="1">
                <a:ea typeface="华康宋体W5(P)" panose="02020500000000000000" pitchFamily="18" charset="-122"/>
              </a:rPr>
              <a:t>闲</a:t>
            </a:r>
            <a:endParaRPr lang="en-US" sz="5500" dirty="0"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710394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B8944-BDDD-2C4E-9EBA-6062DACE4D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>
                <a:ea typeface="华康宋体W5(P)" panose="02020500000000000000" pitchFamily="18" charset="-122"/>
              </a:rPr>
              <a:t>身    临    其    健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F94CEF-984D-7F4F-BD16-D279597450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904282" y="4388240"/>
            <a:ext cx="7434308" cy="8208014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US" altLang="zh-CN" dirty="0"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</a:pPr>
            <a:r>
              <a:rPr lang="zh-CN" altLang="en-US" dirty="0">
                <a:ea typeface="华康宋体W5(P)" panose="02020500000000000000" pitchFamily="18" charset="-122"/>
              </a:rPr>
              <a:t>占据两层空间的</a:t>
            </a:r>
            <a:r>
              <a:rPr lang="en-US" altLang="zh-CN" dirty="0">
                <a:ea typeface="华康宋体W5(P)" panose="02020500000000000000" pitchFamily="18" charset="-122"/>
              </a:rPr>
              <a:t>ASAYA ACTIVE</a:t>
            </a:r>
            <a:r>
              <a:rPr lang="zh-CN" altLang="en-US" dirty="0">
                <a:ea typeface="华康宋体W5(P)" panose="02020500000000000000" pitchFamily="18" charset="-122"/>
              </a:rPr>
              <a:t>，健康休闲中心阳光明媚，装饰优美，提供豪华水疗护理、一流健身中心、瑜伽与运动塑形课及幽雅室内泳池，邀您畅享全身心呵护。 </a:t>
            </a:r>
            <a:r>
              <a:rPr lang="en-US" altLang="zh-CN" dirty="0">
                <a:ea typeface="华康宋体W5(P)" panose="02020500000000000000" pitchFamily="18" charset="-122"/>
              </a:rPr>
              <a:t>3 </a:t>
            </a:r>
            <a:r>
              <a:rPr lang="zh-CN" altLang="en-US" dirty="0">
                <a:ea typeface="华康宋体W5(P)" panose="02020500000000000000" pitchFamily="18" charset="-122"/>
              </a:rPr>
              <a:t>个水疗套房，</a:t>
            </a:r>
            <a:r>
              <a:rPr lang="en-US" altLang="zh-CN" dirty="0">
                <a:ea typeface="华康宋体W5(P)" panose="02020500000000000000" pitchFamily="18" charset="-122"/>
              </a:rPr>
              <a:t>1 </a:t>
            </a:r>
            <a:r>
              <a:rPr lang="zh-CN" altLang="en-US" dirty="0">
                <a:ea typeface="华康宋体W5(P)" panose="02020500000000000000" pitchFamily="18" charset="-122"/>
              </a:rPr>
              <a:t>个健身中心和室内游泳池。</a:t>
            </a:r>
            <a:endParaRPr lang="en-US" altLang="zh-CN" dirty="0"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dirty="0"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dirty="0"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zh-CN" dirty="0">
                <a:ea typeface="华康宋体W5(P)" panose="02020500000000000000" pitchFamily="18" charset="-122"/>
              </a:rPr>
              <a:t>- </a:t>
            </a:r>
            <a:r>
              <a:rPr lang="zh-CN" altLang="en-US" dirty="0">
                <a:ea typeface="华康宋体W5(P)" panose="02020500000000000000" pitchFamily="18" charset="-122"/>
              </a:rPr>
              <a:t>健身中心位于 </a:t>
            </a:r>
            <a:r>
              <a:rPr lang="en-US" altLang="zh-CN" dirty="0">
                <a:ea typeface="华康宋体W5(P)" panose="02020500000000000000" pitchFamily="18" charset="-122"/>
              </a:rPr>
              <a:t>93 </a:t>
            </a:r>
            <a:r>
              <a:rPr lang="zh-CN" altLang="en-US" dirty="0">
                <a:ea typeface="华康宋体W5(P)" panose="02020500000000000000" pitchFamily="18" charset="-122"/>
              </a:rPr>
              <a:t>层</a:t>
            </a:r>
            <a:endParaRPr lang="en-US" altLang="zh-CN" dirty="0"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zh-CN" dirty="0">
                <a:ea typeface="华康宋体W5(P)" panose="02020500000000000000" pitchFamily="18" charset="-122"/>
              </a:rPr>
              <a:t>- </a:t>
            </a:r>
            <a:r>
              <a:rPr lang="zh-CN" altLang="en-US" dirty="0">
                <a:ea typeface="华康宋体W5(P)" panose="02020500000000000000" pitchFamily="18" charset="-122"/>
              </a:rPr>
              <a:t>律动室位于 </a:t>
            </a:r>
            <a:r>
              <a:rPr lang="en-US" altLang="zh-CN" dirty="0">
                <a:ea typeface="华康宋体W5(P)" panose="02020500000000000000" pitchFamily="18" charset="-122"/>
              </a:rPr>
              <a:t>93 </a:t>
            </a:r>
            <a:r>
              <a:rPr lang="zh-CN" altLang="en-US" dirty="0">
                <a:ea typeface="华康宋体W5(P)" panose="02020500000000000000" pitchFamily="18" charset="-122"/>
              </a:rPr>
              <a:t>层</a:t>
            </a:r>
            <a:endParaRPr lang="en-US" altLang="zh-CN" dirty="0"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zh-CN" dirty="0">
                <a:ea typeface="华康宋体W5(P)" panose="02020500000000000000" pitchFamily="18" charset="-122"/>
              </a:rPr>
              <a:t>- </a:t>
            </a:r>
            <a:r>
              <a:rPr lang="zh-CN" altLang="en-US" dirty="0">
                <a:ea typeface="华康宋体W5(P)" panose="02020500000000000000" pitchFamily="18" charset="-122"/>
              </a:rPr>
              <a:t>室内游泳池位于 </a:t>
            </a:r>
            <a:r>
              <a:rPr lang="en-US" altLang="zh-CN" dirty="0">
                <a:ea typeface="华康宋体W5(P)" panose="02020500000000000000" pitchFamily="18" charset="-122"/>
              </a:rPr>
              <a:t>94 </a:t>
            </a:r>
            <a:r>
              <a:rPr lang="zh-CN" altLang="en-US" dirty="0">
                <a:ea typeface="华康宋体W5(P)" panose="02020500000000000000" pitchFamily="18" charset="-122"/>
              </a:rPr>
              <a:t>层</a:t>
            </a:r>
          </a:p>
        </p:txBody>
      </p:sp>
      <p:pic>
        <p:nvPicPr>
          <p:cNvPr id="5" name="Picture Placeholder 10">
            <a:extLst>
              <a:ext uri="{FF2B5EF4-FFF2-40B4-BE49-F238E27FC236}">
                <a16:creationId xmlns:a16="http://schemas.microsoft.com/office/drawing/2014/main" id="{CDFBA956-1FED-1740-A829-86B8297771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591" y="434975"/>
            <a:ext cx="14396310" cy="12915900"/>
          </a:xfrm>
        </p:spPr>
      </p:pic>
    </p:spTree>
    <p:extLst>
      <p:ext uri="{BB962C8B-B14F-4D97-AF65-F5344CB8AC3E}">
        <p14:creationId xmlns:p14="http://schemas.microsoft.com/office/powerpoint/2010/main" val="305648526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3FDFDCE-1274-2D44-917C-1BBDA226B510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16200" y="7310193"/>
            <a:ext cx="8602980" cy="553393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18E4F-7A02-BB4E-859C-DE80CF73B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ASAYA ACTIVE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Picture Placeholder 10">
            <a:extLst>
              <a:ext uri="{FF2B5EF4-FFF2-40B4-BE49-F238E27FC236}">
                <a16:creationId xmlns:a16="http://schemas.microsoft.com/office/drawing/2014/main" id="{23FDFDCE-1274-2D44-917C-1BBDA226B51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16200" y="2797690"/>
            <a:ext cx="8641079" cy="429768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464820" y="12156632"/>
            <a:ext cx="5648342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94</a:t>
            </a:r>
            <a:r>
              <a:rPr lang="zh-CN" altLang="en-US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层泳池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16285480" y="6657741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 hangingPunct="1"/>
            <a:r>
              <a:rPr lang="en-US" altLang="zh-CN" sz="18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93</a:t>
            </a:r>
            <a:r>
              <a:rPr lang="zh-CN" altLang="en-US" sz="18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层健身中心</a:t>
            </a:r>
          </a:p>
        </p:txBody>
      </p:sp>
    </p:spTree>
    <p:extLst>
      <p:ext uri="{BB962C8B-B14F-4D97-AF65-F5344CB8AC3E}">
        <p14:creationId xmlns:p14="http://schemas.microsoft.com/office/powerpoint/2010/main" val="127677466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" r="35"/>
          <a:stretch>
            <a:fillRect/>
          </a:stretch>
        </p:blipFill>
        <p:spPr>
          <a:xfrm>
            <a:off x="11284918" y="4642108"/>
            <a:ext cx="1827963" cy="1828527"/>
          </a:xfrm>
        </p:spPr>
      </p:pic>
    </p:spTree>
    <p:extLst>
      <p:ext uri="{BB962C8B-B14F-4D97-AF65-F5344CB8AC3E}">
        <p14:creationId xmlns:p14="http://schemas.microsoft.com/office/powerpoint/2010/main" val="393983587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47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5942" y="6955121"/>
            <a:ext cx="4124997" cy="548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0102" y="6910925"/>
            <a:ext cx="4099560" cy="5486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965" y="6918042"/>
            <a:ext cx="4099560" cy="548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141" y="6918042"/>
            <a:ext cx="4141544" cy="5486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419" y="552032"/>
            <a:ext cx="4095697" cy="5486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5514" y="552032"/>
            <a:ext cx="4119880" cy="5486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042" y="526801"/>
            <a:ext cx="4128783" cy="5486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469" y="6918042"/>
            <a:ext cx="4119880" cy="5486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3416" y="525109"/>
            <a:ext cx="4127523" cy="5486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195" y="525109"/>
            <a:ext cx="4135120" cy="548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6456" y="6120388"/>
            <a:ext cx="2307043" cy="797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K11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购物艺术中心</a:t>
            </a:r>
            <a:endParaRPr lang="en-US" altLang="zh-CN" sz="20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1 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分钟路程 </a:t>
            </a: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100 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米</a:t>
            </a:r>
            <a:endParaRPr lang="en-US" altLang="zh-CN" sz="20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0839" y="6079410"/>
            <a:ext cx="2499403" cy="797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广州塔</a:t>
            </a:r>
            <a:endParaRPr lang="en-US" altLang="zh-CN" sz="20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9 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分钟车程</a:t>
            </a: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/ 3.7 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公里</a:t>
            </a:r>
            <a:endParaRPr lang="en-US" altLang="zh-CN" sz="20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181532" y="6094207"/>
            <a:ext cx="2627642" cy="797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高第街</a:t>
            </a:r>
            <a:endParaRPr lang="en-US" altLang="zh-CN" sz="20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28 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分钟车程 </a:t>
            </a: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9.3 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公里</a:t>
            </a:r>
            <a:endParaRPr lang="en-US" altLang="zh-CN" sz="20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749573" y="6083817"/>
            <a:ext cx="2499402" cy="797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白云山</a:t>
            </a:r>
            <a:endParaRPr lang="en-US" altLang="zh-CN" sz="20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34 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分钟车程 </a:t>
            </a: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8 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公里</a:t>
            </a: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0141633" y="6075851"/>
            <a:ext cx="2627643" cy="797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石室圣心大教堂 </a:t>
            </a:r>
            <a:endParaRPr lang="en-US" altLang="zh-CN" sz="20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36 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分钟车程</a:t>
            </a: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/ 11 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公里</a:t>
            </a: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875579" y="12585634"/>
            <a:ext cx="2563522" cy="1195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端午龙舟</a:t>
            </a:r>
            <a:endParaRPr lang="en-US" altLang="zh-CN" sz="20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7 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分钟车程 </a:t>
            </a: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1.6 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公里</a:t>
            </a:r>
            <a:endParaRPr lang="en-US" altLang="zh-CN" sz="20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508043" y="12592749"/>
            <a:ext cx="2499402" cy="797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东山口</a:t>
            </a:r>
            <a:endParaRPr lang="en-US" altLang="zh-CN" sz="20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18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分钟车程</a:t>
            </a: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/ 4.7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公里</a:t>
            </a:r>
            <a:endParaRPr lang="en-US" altLang="zh-CN" sz="20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065335" y="12585634"/>
            <a:ext cx="2627642" cy="797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广州粤剧艺术中心</a:t>
            </a:r>
            <a:endParaRPr lang="en-US" altLang="zh-CN" sz="20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 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分钟车程 </a:t>
            </a: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5.8 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公里</a:t>
            </a:r>
            <a:endParaRPr lang="en-US" altLang="zh-CN" sz="20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0340045" y="12523427"/>
            <a:ext cx="2691763" cy="797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荔湾</a:t>
            </a:r>
            <a:endParaRPr lang="en-US" altLang="zh-CN" sz="20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47 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分钟车程 </a:t>
            </a: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/ 14 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公里</a:t>
            </a: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695749" y="12585634"/>
            <a:ext cx="2755883" cy="797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越秀公园</a:t>
            </a:r>
            <a:endParaRPr lang="en-US" altLang="zh-CN" sz="20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28 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分钟车程</a:t>
            </a: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/ 9.9 </a:t>
            </a:r>
            <a:r>
              <a:rPr lang="zh-CN" altLang="en-US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公里</a:t>
            </a: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3022346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68" y="110843"/>
            <a:ext cx="24300432" cy="1355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2138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B8DD109-3E55-5C45-9664-B191395E91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89000" y="2816112"/>
            <a:ext cx="19646536" cy="1128872"/>
          </a:xfrm>
        </p:spPr>
        <p:txBody>
          <a:bodyPr/>
          <a:lstStyle/>
          <a:p>
            <a:r>
              <a:rPr lang="zh-CN" altLang="en-US" dirty="0">
                <a:latin typeface="华康宋体W5(P)" panose="02020500000000000000" pitchFamily="18" charset="-122"/>
                <a:ea typeface="华康宋体W5(P)" panose="02020500000000000000" pitchFamily="18" charset="-122"/>
              </a:rPr>
              <a:t>酒 店 介 绍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199933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9AD5B1-C3CD-E749-B764-24A2348E796D}"/>
              </a:ext>
            </a:extLst>
          </p:cNvPr>
          <p:cNvSpPr txBox="1"/>
          <p:nvPr/>
        </p:nvSpPr>
        <p:spPr>
          <a:xfrm>
            <a:off x="12637469" y="6102965"/>
            <a:ext cx="944008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1" i="1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SAMPLE IMAGE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CF94CEF-984D-7F4F-BD16-D2795974503F}"/>
              </a:ext>
            </a:extLst>
          </p:cNvPr>
          <p:cNvSpPr txBox="1">
            <a:spLocks/>
          </p:cNvSpPr>
          <p:nvPr/>
        </p:nvSpPr>
        <p:spPr>
          <a:xfrm>
            <a:off x="711919" y="2431850"/>
            <a:ext cx="8379796" cy="9678870"/>
          </a:xfrm>
          <a:prstGeom prst="rect">
            <a:avLst/>
          </a:prstGeom>
        </p:spPr>
        <p:txBody>
          <a:bodyPr/>
          <a:lstStyle>
            <a:lvl1pPr marL="0" marR="0" indent="0" algn="just" defTabSz="825500" rtl="0" eaLnBrk="1" fontAlgn="auto" latinLnBrk="0" hangingPunct="1">
              <a:lnSpc>
                <a:spcPct val="125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HK" sz="3000" b="0" i="0" u="none" strike="noStrike" cap="none" spc="300" baseline="0" smtClean="0">
                <a:ln>
                  <a:noFill/>
                </a:ln>
                <a:solidFill>
                  <a:srgbClr val="00162F"/>
                </a:solidFill>
                <a:effectLst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rgbClr val="03202F"/>
                </a:solidFill>
                <a:ea typeface="华康宋体W5(P)" panose="02020500000000000000" pitchFamily="18" charset="-122"/>
              </a:rPr>
              <a:t>广州瑰丽酒店矗立于繁华的天河商业区中心，地理位置优越。酒店位处于周大福金融中心顶部 </a:t>
            </a:r>
            <a:r>
              <a:rPr lang="en-US" altLang="zh-CN" sz="3200" dirty="0">
                <a:solidFill>
                  <a:srgbClr val="03202F"/>
                </a:solidFill>
                <a:ea typeface="华康宋体W5(P)" panose="02020500000000000000" pitchFamily="18" charset="-122"/>
              </a:rPr>
              <a:t>39 </a:t>
            </a:r>
            <a:r>
              <a:rPr lang="zh-CN" altLang="en-US" sz="3200" dirty="0">
                <a:solidFill>
                  <a:srgbClr val="03202F"/>
                </a:solidFill>
                <a:ea typeface="华康宋体W5(P)" panose="02020500000000000000" pitchFamily="18" charset="-122"/>
              </a:rPr>
              <a:t>层及露台，楼高</a:t>
            </a:r>
            <a:r>
              <a:rPr lang="en-US" altLang="zh-CN" sz="3200" dirty="0">
                <a:solidFill>
                  <a:srgbClr val="03202F"/>
                </a:solidFill>
                <a:ea typeface="华康宋体W5(P)" panose="02020500000000000000" pitchFamily="18" charset="-122"/>
              </a:rPr>
              <a:t>108</a:t>
            </a:r>
            <a:r>
              <a:rPr lang="zh-CN" altLang="en-US" sz="3200" dirty="0">
                <a:solidFill>
                  <a:srgbClr val="03202F"/>
                </a:solidFill>
                <a:ea typeface="华康宋体W5(P)" panose="02020500000000000000" pitchFamily="18" charset="-122"/>
              </a:rPr>
              <a:t>层的金融中心高达 </a:t>
            </a:r>
            <a:r>
              <a:rPr lang="en-US" altLang="zh-CN" sz="3200" dirty="0">
                <a:solidFill>
                  <a:srgbClr val="03202F"/>
                </a:solidFill>
                <a:ea typeface="华康宋体W5(P)" panose="02020500000000000000" pitchFamily="18" charset="-122"/>
              </a:rPr>
              <a:t>530 </a:t>
            </a:r>
            <a:r>
              <a:rPr lang="zh-CN" altLang="en-US" sz="3200" dirty="0">
                <a:solidFill>
                  <a:srgbClr val="03202F"/>
                </a:solidFill>
                <a:ea typeface="华康宋体W5(P)" panose="02020500000000000000" pitchFamily="18" charset="-122"/>
              </a:rPr>
              <a:t>米，是广州最高酒店，距离主要商业中心和知名文化及建筑地标都尽在咫尺。</a:t>
            </a:r>
            <a:endParaRPr lang="en-US" altLang="zh-CN" sz="3200" dirty="0">
              <a:solidFill>
                <a:srgbClr val="03202F"/>
              </a:solidFill>
              <a:ea typeface="华康宋体W5(P)" panose="02020500000000000000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rgbClr val="03202F"/>
                </a:solidFill>
                <a:ea typeface="华康宋体W5(P)" panose="02020500000000000000" pitchFamily="18" charset="-122"/>
              </a:rPr>
              <a:t>瑰丽酒店精心诠释，尊崇不凡品味，成为城市新名片。垂直的服务式府邸拥有数个户外露台，平添宁静安逸氛围。于当代风格基础上融入一系列中式艺术品、建筑主题和本地材质，营造令人耳目一新的现代典雅居停。</a:t>
            </a:r>
            <a:endParaRPr lang="en-US" sz="3200" dirty="0">
              <a:solidFill>
                <a:srgbClr val="03202F"/>
              </a:solidFill>
              <a:ea typeface="华康宋体W5(P)" panose="02020500000000000000" pitchFamily="18" charset="-122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7580" y="1082475"/>
            <a:ext cx="7668475" cy="1349375"/>
          </a:xfrm>
        </p:spPr>
        <p:txBody>
          <a:bodyPr/>
          <a:lstStyle/>
          <a:p>
            <a:r>
              <a:rPr lang="zh-CN" altLang="en-US" dirty="0">
                <a:latin typeface="华康宋体W5(P)" panose="02020500000000000000" pitchFamily="18" charset="-122"/>
                <a:ea typeface="华康宋体W5(P)" panose="02020500000000000000" pitchFamily="18" charset="-122"/>
              </a:rPr>
              <a:t>身    临    其    境</a:t>
            </a:r>
          </a:p>
        </p:txBody>
      </p:sp>
    </p:spTree>
    <p:extLst>
      <p:ext uri="{BB962C8B-B14F-4D97-AF65-F5344CB8AC3E}">
        <p14:creationId xmlns:p14="http://schemas.microsoft.com/office/powerpoint/2010/main" val="3745552312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hyperlink" Target="http://mp.weixin.qq.com/s/sRhw2KAK48Bt7asZKnstUw" TargetMode="External"/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vert="horz" wrap="square" lIns="0" tIns="47625" rIns="0" bIns="0" rtlCol="0">
        <a:spAutoFit/>
      </a:bodyPr>
      <a:lstStyle>
        <a:defPPr marL="429259" algn="r">
          <a:lnSpc>
            <a:spcPct val="100000"/>
          </a:lnSpc>
          <a:spcBef>
            <a:spcPts val="280"/>
          </a:spcBef>
          <a:defRPr sz="2000" u="heavy" spc="-65" dirty="0" smtClean="0">
            <a:solidFill>
              <a:srgbClr val="0000FF"/>
            </a:solidFill>
            <a:uFill>
              <a:solidFill>
                <a:srgbClr val="0000FF"/>
              </a:solidFill>
            </a:uFill>
            <a:latin typeface="Times New Roman" panose="02020603050405020304" pitchFamily="18" charset="0"/>
            <a:cs typeface="Times New Roman" panose="02020603050405020304" pitchFamily="18" charset="0"/>
            <a:hlinkClick xmlns:r="http://schemas.openxmlformats.org/officeDocument/2006/relationships" r:id="rId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BA853DD0DB254C9CF27A4C8EA31810" ma:contentTypeVersion="10" ma:contentTypeDescription="Create a new document." ma:contentTypeScope="" ma:versionID="4e2095be781826b55ba389f8e89f1d82">
  <xsd:schema xmlns:xsd="http://www.w3.org/2001/XMLSchema" xmlns:xs="http://www.w3.org/2001/XMLSchema" xmlns:p="http://schemas.microsoft.com/office/2006/metadata/properties" xmlns:ns2="d671c35c-8b6e-4302-9c98-be826f859388" xmlns:ns3="db94482b-94a2-4db7-b24f-286789fc88b9" targetNamespace="http://schemas.microsoft.com/office/2006/metadata/properties" ma:root="true" ma:fieldsID="5d9bf77c2f1e6c1e8818f8ea0520fefb" ns2:_="" ns3:_="">
    <xsd:import namespace="d671c35c-8b6e-4302-9c98-be826f859388"/>
    <xsd:import namespace="db94482b-94a2-4db7-b24f-286789fc88b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71c35c-8b6e-4302-9c98-be826f85938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94482b-94a2-4db7-b24f-286789fc88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4A690D6-E7CC-4CF6-AFC8-5064B64319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4035C6-CF35-4424-90EC-900EE8169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71c35c-8b6e-4302-9c98-be826f859388"/>
    <ds:schemaRef ds:uri="db94482b-94a2-4db7-b24f-286789fc88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449413-5052-4B01-A7AD-B18BF15BD072}">
  <ds:schemaRefs>
    <ds:schemaRef ds:uri="http://www.w3.org/XML/1998/namespace"/>
    <ds:schemaRef ds:uri="db94482b-94a2-4db7-b24f-286789fc88b9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http://schemas.openxmlformats.org/package/2006/metadata/core-properties"/>
    <ds:schemaRef ds:uri="d671c35c-8b6e-4302-9c98-be826f859388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26403</TotalTime>
  <Words>2675</Words>
  <Application>Microsoft Office PowerPoint</Application>
  <PresentationFormat>Custom</PresentationFormat>
  <Paragraphs>443</Paragraphs>
  <Slides>43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Helvetica Light</vt:lpstr>
      <vt:lpstr>Helvetica Neue</vt:lpstr>
      <vt:lpstr>等线</vt:lpstr>
      <vt:lpstr>华康宋体W5(P)</vt:lpstr>
      <vt:lpstr>Arial</vt:lpstr>
      <vt:lpstr>Century Gothic</vt:lpstr>
      <vt:lpstr>Helvetica</vt:lpstr>
      <vt:lpstr>Times</vt:lpstr>
      <vt:lpstr>Times New Roman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DOSM RWGZU</dc:creator>
  <cp:lastModifiedBy>Lena Liu</cp:lastModifiedBy>
  <cp:revision>861</cp:revision>
  <dcterms:modified xsi:type="dcterms:W3CDTF">2023-06-14T03:31:29Z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0x010100CFBA853DD0DB254C9CF27A4C8EA31810</vt:lpwstr>
  </property>
</Properties>
</file>